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163"/>
  </p:notesMasterIdLst>
  <p:sldIdLst>
    <p:sldId id="256" r:id="rId5"/>
    <p:sldId id="443" r:id="rId6"/>
    <p:sldId id="331" r:id="rId7"/>
    <p:sldId id="332" r:id="rId8"/>
    <p:sldId id="444" r:id="rId9"/>
    <p:sldId id="333" r:id="rId10"/>
    <p:sldId id="334" r:id="rId11"/>
    <p:sldId id="335" r:id="rId12"/>
    <p:sldId id="336" r:id="rId13"/>
    <p:sldId id="337" r:id="rId14"/>
    <p:sldId id="338" r:id="rId15"/>
    <p:sldId id="339" r:id="rId16"/>
    <p:sldId id="354" r:id="rId17"/>
    <p:sldId id="340" r:id="rId18"/>
    <p:sldId id="347" r:id="rId19"/>
    <p:sldId id="348" r:id="rId20"/>
    <p:sldId id="349" r:id="rId21"/>
    <p:sldId id="350" r:id="rId22"/>
    <p:sldId id="351" r:id="rId23"/>
    <p:sldId id="341" r:id="rId24"/>
    <p:sldId id="342" r:id="rId25"/>
    <p:sldId id="343" r:id="rId26"/>
    <p:sldId id="344" r:id="rId27"/>
    <p:sldId id="345" r:id="rId28"/>
    <p:sldId id="346" r:id="rId29"/>
    <p:sldId id="270" r:id="rId30"/>
    <p:sldId id="445" r:id="rId31"/>
    <p:sldId id="355" r:id="rId32"/>
    <p:sldId id="271" r:id="rId33"/>
    <p:sldId id="486" r:id="rId34"/>
    <p:sldId id="446" r:id="rId35"/>
    <p:sldId id="356" r:id="rId36"/>
    <p:sldId id="357" r:id="rId37"/>
    <p:sldId id="358" r:id="rId38"/>
    <p:sldId id="352" r:id="rId39"/>
    <p:sldId id="359" r:id="rId40"/>
    <p:sldId id="353" r:id="rId41"/>
    <p:sldId id="360" r:id="rId42"/>
    <p:sldId id="361" r:id="rId43"/>
    <p:sldId id="362" r:id="rId44"/>
    <p:sldId id="487" r:id="rId45"/>
    <p:sldId id="488" r:id="rId46"/>
    <p:sldId id="449" r:id="rId47"/>
    <p:sldId id="450" r:id="rId48"/>
    <p:sldId id="451" r:id="rId49"/>
    <p:sldId id="452" r:id="rId50"/>
    <p:sldId id="453" r:id="rId51"/>
    <p:sldId id="454" r:id="rId52"/>
    <p:sldId id="455" r:id="rId53"/>
    <p:sldId id="456" r:id="rId54"/>
    <p:sldId id="448" r:id="rId55"/>
    <p:sldId id="363" r:id="rId56"/>
    <p:sldId id="364" r:id="rId57"/>
    <p:sldId id="365" r:id="rId58"/>
    <p:sldId id="366" r:id="rId59"/>
    <p:sldId id="367" r:id="rId60"/>
    <p:sldId id="457" r:id="rId61"/>
    <p:sldId id="458" r:id="rId62"/>
    <p:sldId id="459" r:id="rId63"/>
    <p:sldId id="460" r:id="rId64"/>
    <p:sldId id="489" r:id="rId65"/>
    <p:sldId id="491" r:id="rId66"/>
    <p:sldId id="492" r:id="rId67"/>
    <p:sldId id="493" r:id="rId68"/>
    <p:sldId id="368" r:id="rId69"/>
    <p:sldId id="369" r:id="rId70"/>
    <p:sldId id="370" r:id="rId71"/>
    <p:sldId id="371" r:id="rId72"/>
    <p:sldId id="462" r:id="rId73"/>
    <p:sldId id="463" r:id="rId74"/>
    <p:sldId id="466" r:id="rId75"/>
    <p:sldId id="465" r:id="rId76"/>
    <p:sldId id="464" r:id="rId77"/>
    <p:sldId id="467" r:id="rId78"/>
    <p:sldId id="468" r:id="rId79"/>
    <p:sldId id="373" r:id="rId80"/>
    <p:sldId id="471" r:id="rId81"/>
    <p:sldId id="470" r:id="rId82"/>
    <p:sldId id="374" r:id="rId83"/>
    <p:sldId id="375" r:id="rId84"/>
    <p:sldId id="376" r:id="rId85"/>
    <p:sldId id="377" r:id="rId86"/>
    <p:sldId id="378" r:id="rId87"/>
    <p:sldId id="379" r:id="rId88"/>
    <p:sldId id="380" r:id="rId89"/>
    <p:sldId id="381" r:id="rId90"/>
    <p:sldId id="382" r:id="rId91"/>
    <p:sldId id="383" r:id="rId92"/>
    <p:sldId id="384" r:id="rId93"/>
    <p:sldId id="385" r:id="rId94"/>
    <p:sldId id="386" r:id="rId95"/>
    <p:sldId id="387" r:id="rId96"/>
    <p:sldId id="388" r:id="rId97"/>
    <p:sldId id="389" r:id="rId98"/>
    <p:sldId id="390" r:id="rId99"/>
    <p:sldId id="391" r:id="rId100"/>
    <p:sldId id="392" r:id="rId101"/>
    <p:sldId id="393" r:id="rId102"/>
    <p:sldId id="394" r:id="rId103"/>
    <p:sldId id="472" r:id="rId104"/>
    <p:sldId id="395" r:id="rId105"/>
    <p:sldId id="396" r:id="rId106"/>
    <p:sldId id="397" r:id="rId107"/>
    <p:sldId id="398" r:id="rId108"/>
    <p:sldId id="399" r:id="rId109"/>
    <p:sldId id="400" r:id="rId110"/>
    <p:sldId id="401" r:id="rId111"/>
    <p:sldId id="402" r:id="rId112"/>
    <p:sldId id="403" r:id="rId113"/>
    <p:sldId id="404" r:id="rId114"/>
    <p:sldId id="405" r:id="rId115"/>
    <p:sldId id="473" r:id="rId116"/>
    <p:sldId id="406" r:id="rId117"/>
    <p:sldId id="407" r:id="rId118"/>
    <p:sldId id="408" r:id="rId119"/>
    <p:sldId id="474" r:id="rId120"/>
    <p:sldId id="475" r:id="rId121"/>
    <p:sldId id="476" r:id="rId122"/>
    <p:sldId id="409" r:id="rId123"/>
    <p:sldId id="477" r:id="rId124"/>
    <p:sldId id="478" r:id="rId125"/>
    <p:sldId id="479" r:id="rId126"/>
    <p:sldId id="480" r:id="rId127"/>
    <p:sldId id="410" r:id="rId128"/>
    <p:sldId id="411" r:id="rId129"/>
    <p:sldId id="412" r:id="rId130"/>
    <p:sldId id="413" r:id="rId131"/>
    <p:sldId id="439" r:id="rId132"/>
    <p:sldId id="440" r:id="rId133"/>
    <p:sldId id="438" r:id="rId134"/>
    <p:sldId id="414" r:id="rId135"/>
    <p:sldId id="415" r:id="rId136"/>
    <p:sldId id="416" r:id="rId137"/>
    <p:sldId id="417" r:id="rId138"/>
    <p:sldId id="418" r:id="rId139"/>
    <p:sldId id="428" r:id="rId140"/>
    <p:sldId id="420" r:id="rId141"/>
    <p:sldId id="481" r:id="rId142"/>
    <p:sldId id="421" r:id="rId143"/>
    <p:sldId id="442" r:id="rId144"/>
    <p:sldId id="423" r:id="rId145"/>
    <p:sldId id="424" r:id="rId146"/>
    <p:sldId id="483" r:id="rId147"/>
    <p:sldId id="425" r:id="rId148"/>
    <p:sldId id="484" r:id="rId149"/>
    <p:sldId id="426" r:id="rId150"/>
    <p:sldId id="427" r:id="rId151"/>
    <p:sldId id="429" r:id="rId152"/>
    <p:sldId id="430" r:id="rId153"/>
    <p:sldId id="485" r:id="rId154"/>
    <p:sldId id="431" r:id="rId155"/>
    <p:sldId id="432" r:id="rId156"/>
    <p:sldId id="433" r:id="rId157"/>
    <p:sldId id="434" r:id="rId158"/>
    <p:sldId id="435" r:id="rId159"/>
    <p:sldId id="436" r:id="rId160"/>
    <p:sldId id="437" r:id="rId161"/>
    <p:sldId id="490" r:id="rId1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6" y="-750"/>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2564A9-DBD4-4E65-82CC-D53078418C43}" type="datetimeFigureOut">
              <a:rPr lang="en-US" smtClean="0"/>
              <a:t>12/20/2012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92B9E-4EF8-43AA-9035-141B454B5AAF}" type="slidenum">
              <a:rPr lang="en-US" smtClean="0"/>
              <a:t>‹#›</a:t>
            </a:fld>
            <a:endParaRPr lang="en-US"/>
          </a:p>
        </p:txBody>
      </p:sp>
    </p:spTree>
    <p:extLst>
      <p:ext uri="{BB962C8B-B14F-4D97-AF65-F5344CB8AC3E}">
        <p14:creationId xmlns:p14="http://schemas.microsoft.com/office/powerpoint/2010/main" val="17111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136</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145</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146</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147</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148</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149</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150</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151</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152</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153</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154</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137</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155</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156</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157</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138</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139</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140</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141</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142</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143</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144</a:t>
            </a:fld>
            <a:endParaRPr lang="en-US"/>
          </a:p>
        </p:txBody>
      </p:sp>
    </p:spTree>
    <p:extLst>
      <p:ext uri="{BB962C8B-B14F-4D97-AF65-F5344CB8AC3E}">
        <p14:creationId xmlns:p14="http://schemas.microsoft.com/office/powerpoint/2010/main" val="255100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A251B86-D978-46EC-8D85-4C9902109F6C}" type="datetimeFigureOut">
              <a:rPr lang="en-US" smtClean="0"/>
              <a:t>12/20/2012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2D77F5F-2DD6-4887-B87E-808BB29256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51B86-D978-46EC-8D85-4C9902109F6C}" type="datetimeFigureOut">
              <a:rPr lang="en-US" smtClean="0"/>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51B86-D978-46EC-8D85-4C9902109F6C}" type="datetimeFigureOut">
              <a:rPr lang="en-US" smtClean="0"/>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51B86-D978-46EC-8D85-4C9902109F6C}" type="datetimeFigureOut">
              <a:rPr lang="en-US" smtClean="0"/>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A251B86-D978-46EC-8D85-4C9902109F6C}" type="datetimeFigureOut">
              <a:rPr lang="en-US" smtClean="0"/>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251B86-D978-46EC-8D85-4C9902109F6C}" type="datetimeFigureOut">
              <a:rPr lang="en-US" smtClean="0"/>
              <a:t>12/20/2012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A251B86-D978-46EC-8D85-4C9902109F6C}" type="datetimeFigureOut">
              <a:rPr lang="en-US" smtClean="0"/>
              <a:t>12/20/2012</a:t>
            </a:fld>
            <a:endParaRPr lang="en-US"/>
          </a:p>
        </p:txBody>
      </p:sp>
      <p:sp>
        <p:nvSpPr>
          <p:cNvPr id="27" name="Slide Number Placeholder 26"/>
          <p:cNvSpPr>
            <a:spLocks noGrp="1"/>
          </p:cNvSpPr>
          <p:nvPr>
            <p:ph type="sldNum" sz="quarter" idx="11"/>
          </p:nvPr>
        </p:nvSpPr>
        <p:spPr/>
        <p:txBody>
          <a:bodyPr rtlCol="0"/>
          <a:lstStyle/>
          <a:p>
            <a:fld id="{D2D77F5F-2DD6-4887-B87E-808BB29256A6}"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A251B86-D978-46EC-8D85-4C9902109F6C}" type="datetimeFigureOut">
              <a:rPr lang="en-US" smtClean="0"/>
              <a:t>12/20/2012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2D77F5F-2DD6-4887-B87E-808BB29256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1B86-D978-46EC-8D85-4C9902109F6C}" type="datetimeFigureOut">
              <a:rPr lang="en-US" smtClean="0"/>
              <a:t>12/20/2012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251B86-D978-46EC-8D85-4C9902109F6C}" type="datetimeFigureOut">
              <a:rPr lang="en-US" smtClean="0"/>
              <a:t>12/20/2012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251B86-D978-46EC-8D85-4C9902109F6C}" type="datetimeFigureOut">
              <a:rPr lang="en-US" smtClean="0"/>
              <a:t>12/20/2012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A251B86-D978-46EC-8D85-4C9902109F6C}" type="datetimeFigureOut">
              <a:rPr lang="en-US" smtClean="0"/>
              <a:t>12/20/2012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2D77F5F-2DD6-4887-B87E-808BB29256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1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1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1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courts.ca.gov/documents/fl311.pdf" TargetMode="External"/><Relationship Id="rId2" Type="http://schemas.openxmlformats.org/officeDocument/2006/relationships/hyperlink" Target="http://www.courts.ca.gov/documents/fl300.pdf" TargetMode="External"/><Relationship Id="rId1" Type="http://schemas.openxmlformats.org/officeDocument/2006/relationships/slideLayout" Target="../slideLayouts/slideLayout2.xml"/><Relationship Id="rId6" Type="http://schemas.openxmlformats.org/officeDocument/2006/relationships/hyperlink" Target="http://www.courts.ca.gov/documents/fl335.pdf" TargetMode="External"/><Relationship Id="rId5" Type="http://schemas.openxmlformats.org/officeDocument/2006/relationships/hyperlink" Target="http://www.courts.ca.gov/documents/fl334.pdf" TargetMode="External"/><Relationship Id="rId4" Type="http://schemas.openxmlformats.org/officeDocument/2006/relationships/hyperlink" Target="http://www.courts.ca.gov/documents/fl150.pd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458200" cy="3186113"/>
          </a:xfrm>
        </p:spPr>
        <p:txBody>
          <a:bodyPr>
            <a:normAutofit fontScale="90000"/>
          </a:bodyPr>
          <a:lstStyle/>
          <a:p>
            <a:pPr algn="ctr"/>
            <a:r>
              <a:rPr lang="en-US" dirty="0" smtClean="0"/>
              <a:t>How to Prepare a Request for Order to Modify Child Support, companion Spousal Support, Health Insurance Order, AND Custody/Visitation</a:t>
            </a:r>
            <a:br>
              <a:rPr lang="en-US" dirty="0" smtClean="0"/>
            </a:br>
            <a:r>
              <a:rPr lang="en-US" dirty="0" smtClean="0"/>
              <a:t>(COMBO)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114800"/>
            <a:ext cx="1905000" cy="1905000"/>
          </a:xfrm>
          <a:prstGeom prst="rect">
            <a:avLst/>
          </a:prstGeom>
        </p:spPr>
      </p:pic>
      <p:sp>
        <p:nvSpPr>
          <p:cNvPr id="6" name="Subtitle 2"/>
          <p:cNvSpPr>
            <a:spLocks noGrp="1"/>
          </p:cNvSpPr>
          <p:nvPr>
            <p:ph type="subTitle" idx="1"/>
          </p:nvPr>
        </p:nvSpPr>
        <p:spPr>
          <a:xfrm>
            <a:off x="2971800" y="4419600"/>
            <a:ext cx="5943600" cy="1499616"/>
          </a:xfrm>
        </p:spPr>
        <p:txBody>
          <a:bodyPr>
            <a:normAutofit fontScale="85000" lnSpcReduction="20000"/>
          </a:bodyPr>
          <a:lstStyle/>
          <a:p>
            <a:pPr algn="ctr"/>
            <a:r>
              <a:rPr lang="en-US" b="1" dirty="0" smtClean="0"/>
              <a:t>SUPERIOR COURT OF CALIFORNIA</a:t>
            </a:r>
          </a:p>
          <a:p>
            <a:pPr algn="ctr"/>
            <a:r>
              <a:rPr lang="en-US" b="1" dirty="0" smtClean="0"/>
              <a:t>COUNTY OF ORANGE</a:t>
            </a:r>
          </a:p>
          <a:p>
            <a:pPr algn="ctr"/>
            <a:endParaRPr lang="en-US" b="1" dirty="0"/>
          </a:p>
          <a:p>
            <a:pPr algn="ctr"/>
            <a:r>
              <a:rPr lang="en-US" b="1" dirty="0" smtClean="0"/>
              <a:t>SELF-HELP CENTER/</a:t>
            </a:r>
          </a:p>
          <a:p>
            <a:pPr algn="ctr"/>
            <a:r>
              <a:rPr lang="en-US" b="1" dirty="0" smtClean="0"/>
              <a:t>FAMILY LAW FACILITATOR OFFICE</a:t>
            </a:r>
            <a:endParaRPr lang="en-US" b="1" dirty="0"/>
          </a:p>
        </p:txBody>
      </p:sp>
    </p:spTree>
    <p:extLst>
      <p:ext uri="{BB962C8B-B14F-4D97-AF65-F5344CB8AC3E}">
        <p14:creationId xmlns:p14="http://schemas.microsoft.com/office/powerpoint/2010/main" val="1088648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b="1" dirty="0" smtClean="0"/>
              <a:t>Item 2.  </a:t>
            </a:r>
            <a:r>
              <a:rPr lang="en-US" dirty="0" smtClean="0"/>
              <a:t>Do not enter anything here.  When you file the document, the date, time and place of the hearing on the Request will be shown here (after it is filed).</a:t>
            </a:r>
          </a:p>
        </p:txBody>
      </p:sp>
      <p:sp>
        <p:nvSpPr>
          <p:cNvPr id="5" name="Left Arrow 4"/>
          <p:cNvSpPr/>
          <p:nvPr/>
        </p:nvSpPr>
        <p:spPr>
          <a:xfrm>
            <a:off x="4953000" y="2971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67453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r>
              <a:rPr lang="en-US" b="1" dirty="0" smtClean="0"/>
              <a:t>Item 14.</a:t>
            </a:r>
            <a:r>
              <a:rPr lang="en-US" dirty="0" smtClean="0"/>
              <a:t>  You will enter information about any monthly installment payments you are making here.</a:t>
            </a:r>
          </a:p>
          <a:p>
            <a:endParaRPr lang="en-US" b="1" dirty="0"/>
          </a:p>
          <a:p>
            <a:r>
              <a:rPr lang="en-US" dirty="0" smtClean="0"/>
              <a:t>This would include your car payment, loans on which you are making monthly payments (e.g., personal loans, student loans), credit cards, or store accounts.</a:t>
            </a:r>
          </a:p>
          <a:p>
            <a:endParaRPr lang="en-US" dirty="0"/>
          </a:p>
          <a:p>
            <a:r>
              <a:rPr lang="en-US" dirty="0" smtClean="0"/>
              <a:t>If you have more items than will fit in the space provided,  attach an additional page labeled “Item 14” and provide the same information for each additional item.</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6" name="Left Arrow 5"/>
          <p:cNvSpPr/>
          <p:nvPr/>
        </p:nvSpPr>
        <p:spPr>
          <a:xfrm rot="19180041">
            <a:off x="2453914" y="4294058"/>
            <a:ext cx="50237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06155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Here you list who you make your monthly payment to.</a:t>
            </a:r>
            <a:endParaRPr lang="en-US" dirty="0"/>
          </a:p>
        </p:txBody>
      </p:sp>
      <p:sp>
        <p:nvSpPr>
          <p:cNvPr id="6" name="Left Arrow 5"/>
          <p:cNvSpPr/>
          <p:nvPr/>
        </p:nvSpPr>
        <p:spPr>
          <a:xfrm rot="19180041">
            <a:off x="1309670" y="4543761"/>
            <a:ext cx="50237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26668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Here you list what the payment is for (e.g., auto loan, personal loan, credit card)</a:t>
            </a:r>
          </a:p>
        </p:txBody>
      </p:sp>
      <p:sp>
        <p:nvSpPr>
          <p:cNvPr id="6" name="Left Arrow 5"/>
          <p:cNvSpPr/>
          <p:nvPr/>
        </p:nvSpPr>
        <p:spPr>
          <a:xfrm rot="19180041">
            <a:off x="2174079" y="4523834"/>
            <a:ext cx="563944"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38085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Here you list the amount you pay each month.</a:t>
            </a:r>
            <a:endParaRPr lang="en-US" dirty="0"/>
          </a:p>
        </p:txBody>
      </p:sp>
      <p:sp>
        <p:nvSpPr>
          <p:cNvPr id="6" name="Left Arrow 5"/>
          <p:cNvSpPr/>
          <p:nvPr/>
        </p:nvSpPr>
        <p:spPr>
          <a:xfrm rot="19180041">
            <a:off x="3211889" y="4536185"/>
            <a:ext cx="52577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74320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Here you list the remaining balance you owe.</a:t>
            </a:r>
            <a:endParaRPr lang="en-US" dirty="0"/>
          </a:p>
        </p:txBody>
      </p:sp>
      <p:sp>
        <p:nvSpPr>
          <p:cNvPr id="6" name="Left Arrow 5"/>
          <p:cNvSpPr/>
          <p:nvPr/>
        </p:nvSpPr>
        <p:spPr>
          <a:xfrm rot="19180041">
            <a:off x="3880802" y="4490205"/>
            <a:ext cx="66786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434415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Here you list the date you made your last payment.  You can only include items for which you are current in payments in the total of monthly payments.</a:t>
            </a:r>
            <a:endParaRPr lang="en-US" dirty="0"/>
          </a:p>
        </p:txBody>
      </p:sp>
      <p:sp>
        <p:nvSpPr>
          <p:cNvPr id="6" name="Left Arrow 5"/>
          <p:cNvSpPr/>
          <p:nvPr/>
        </p:nvSpPr>
        <p:spPr>
          <a:xfrm rot="19180041">
            <a:off x="5358168" y="4570709"/>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127946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Again, the total of the “Amount” column in item 14 goes here.</a:t>
            </a:r>
            <a:endParaRPr lang="en-US" dirty="0"/>
          </a:p>
          <a:p>
            <a:endParaRPr lang="en-US" dirty="0" smtClean="0"/>
          </a:p>
          <a:p>
            <a:endParaRPr lang="en-US" dirty="0"/>
          </a:p>
          <a:p>
            <a:endParaRPr lang="en-US" dirty="0" smtClean="0"/>
          </a:p>
          <a:p>
            <a:endParaRPr lang="en-US" dirty="0"/>
          </a:p>
          <a:p>
            <a:endParaRPr lang="en-US" dirty="0" smtClean="0"/>
          </a:p>
        </p:txBody>
      </p:sp>
      <p:sp>
        <p:nvSpPr>
          <p:cNvPr id="6" name="Left Arrow 5"/>
          <p:cNvSpPr/>
          <p:nvPr/>
        </p:nvSpPr>
        <p:spPr>
          <a:xfrm rot="19180041">
            <a:off x="5200650" y="3385057"/>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81643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b="1" dirty="0" smtClean="0"/>
              <a:t>Item 13.q.  </a:t>
            </a:r>
            <a:r>
              <a:rPr lang="en-US" dirty="0" smtClean="0"/>
              <a:t>Enter any other expenses not yet included here, and specify what those expenses are.</a:t>
            </a:r>
            <a:endParaRPr lang="en-US" dirty="0"/>
          </a:p>
          <a:p>
            <a:endParaRPr lang="en-US" dirty="0" smtClean="0"/>
          </a:p>
          <a:p>
            <a:endParaRPr lang="en-US" dirty="0"/>
          </a:p>
          <a:p>
            <a:endParaRPr lang="en-US" dirty="0" smtClean="0"/>
          </a:p>
          <a:p>
            <a:endParaRPr lang="en-US" dirty="0"/>
          </a:p>
          <a:p>
            <a:endParaRPr lang="en-US" dirty="0" smtClean="0"/>
          </a:p>
        </p:txBody>
      </p:sp>
      <p:sp>
        <p:nvSpPr>
          <p:cNvPr id="6" name="Left Arrow 5"/>
          <p:cNvSpPr/>
          <p:nvPr/>
        </p:nvSpPr>
        <p:spPr>
          <a:xfrm rot="19180041">
            <a:off x="5200649" y="3552684"/>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90091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dirty="0" smtClean="0"/>
              <a:t>Item 13.r.  </a:t>
            </a:r>
            <a:r>
              <a:rPr lang="en-US" dirty="0" smtClean="0"/>
              <a:t>Enter the total of items a-q  here.</a:t>
            </a:r>
          </a:p>
        </p:txBody>
      </p:sp>
      <p:sp>
        <p:nvSpPr>
          <p:cNvPr id="6" name="Left Arrow 5"/>
          <p:cNvSpPr/>
          <p:nvPr/>
        </p:nvSpPr>
        <p:spPr>
          <a:xfrm rot="19180041">
            <a:off x="5200650" y="3766057"/>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364836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b="1" dirty="0" smtClean="0"/>
              <a:t>Item 13.s.  </a:t>
            </a:r>
            <a:r>
              <a:rPr lang="en-US" dirty="0" smtClean="0"/>
              <a:t>If someone else is paying part of your expenses, enter the amount they pay here.</a:t>
            </a:r>
            <a:endParaRPr lang="en-US" dirty="0"/>
          </a:p>
        </p:txBody>
      </p:sp>
      <p:sp>
        <p:nvSpPr>
          <p:cNvPr id="6" name="Left Arrow 5"/>
          <p:cNvSpPr/>
          <p:nvPr/>
        </p:nvSpPr>
        <p:spPr>
          <a:xfrm rot="19180041">
            <a:off x="5281968" y="4147058"/>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7496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r>
              <a:rPr lang="en-US" b="1" dirty="0" smtClean="0"/>
              <a:t>Item 3.  </a:t>
            </a:r>
            <a:r>
              <a:rPr lang="en-US" dirty="0" smtClean="0"/>
              <a:t>For a child support modification, check this box, as your Income and Expense Declaration needs to be attached.</a:t>
            </a:r>
          </a:p>
        </p:txBody>
      </p:sp>
      <p:sp>
        <p:nvSpPr>
          <p:cNvPr id="5" name="Left Arrow 4"/>
          <p:cNvSpPr/>
          <p:nvPr/>
        </p:nvSpPr>
        <p:spPr>
          <a:xfrm>
            <a:off x="1524000" y="3733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54260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smtClean="0"/>
              <a:t>Item 15.  </a:t>
            </a:r>
            <a:r>
              <a:rPr lang="en-US" dirty="0" smtClean="0"/>
              <a:t>Unless you have an attorney, this section should be left blank, and you should not sign it (your attorney would).</a:t>
            </a:r>
            <a:endParaRPr lang="en-US" dirty="0"/>
          </a:p>
        </p:txBody>
      </p:sp>
      <p:sp>
        <p:nvSpPr>
          <p:cNvPr id="6" name="Left Arrow 5"/>
          <p:cNvSpPr/>
          <p:nvPr/>
        </p:nvSpPr>
        <p:spPr>
          <a:xfrm rot="19180041">
            <a:off x="4814532" y="5747257"/>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26106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1498358" y="7012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b="1" dirty="0" smtClean="0"/>
              <a:t>Item 16.a.  </a:t>
            </a:r>
            <a:r>
              <a:rPr lang="en-US" dirty="0" smtClean="0"/>
              <a:t>Enter the number of children under the age of 18 with the other parent in the case here.</a:t>
            </a:r>
          </a:p>
          <a:p>
            <a:endParaRPr lang="en-US" dirty="0" smtClean="0"/>
          </a:p>
          <a:p>
            <a:r>
              <a:rPr lang="en-US" dirty="0" smtClean="0"/>
              <a:t>If the child is 18 but has not graduated from high school, include the child and make a note in the space provided for description.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903258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1803157" y="853681"/>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b="1" dirty="0" smtClean="0"/>
              <a:t>Item 16.b.  </a:t>
            </a:r>
            <a:r>
              <a:rPr lang="en-US" dirty="0" smtClean="0"/>
              <a:t>Enter the percentage of time the child(</a:t>
            </a:r>
            <a:r>
              <a:rPr lang="en-US" dirty="0" err="1" smtClean="0"/>
              <a:t>ren</a:t>
            </a:r>
            <a:r>
              <a:rPr lang="en-US" dirty="0" smtClean="0"/>
              <a:t>) spend with you and the percentage of time the child(</a:t>
            </a:r>
            <a:r>
              <a:rPr lang="en-US" dirty="0" err="1" smtClean="0"/>
              <a:t>ren</a:t>
            </a:r>
            <a:r>
              <a:rPr lang="en-US" dirty="0" smtClean="0"/>
              <a:t>) spend with the other parent.</a:t>
            </a:r>
          </a:p>
          <a:p>
            <a:endParaRPr lang="en-US" dirty="0"/>
          </a:p>
          <a:p>
            <a:r>
              <a:rPr lang="en-US" dirty="0" smtClean="0"/>
              <a:t>If you have a weekly visitation schedule,  you can determine the percentage by adding the hours of visitation and then dividing the total by 168 (there are 168 hours in a week).</a:t>
            </a:r>
          </a:p>
          <a:p>
            <a:endParaRPr lang="en-US" dirty="0"/>
          </a:p>
          <a:p>
            <a:r>
              <a:rPr lang="en-US" dirty="0" smtClean="0"/>
              <a:t>For an alternate weekend schedule, you would divide the hours for the alternate weekend schedule by 336 (the number of hours in two weeks).</a:t>
            </a:r>
          </a:p>
          <a:p>
            <a:endParaRPr lang="en-US" dirty="0"/>
          </a:p>
          <a:p>
            <a:r>
              <a:rPr lang="en-US" dirty="0" smtClean="0"/>
              <a:t>Note:  Enter the </a:t>
            </a:r>
            <a:r>
              <a:rPr lang="en-US" b="1" dirty="0" smtClean="0"/>
              <a:t>actual</a:t>
            </a:r>
            <a:r>
              <a:rPr lang="en-US" dirty="0" smtClean="0"/>
              <a:t> current timeshare percentage if it differs from the visitation specified in a court order (e.g., if the non-custodial parent is not exercising his or her visitation rights).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6158096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smtClean="0"/>
              <a:t>If you are unable to determine the percentage of the timeshare between the parents, describe the current visitation schedule here.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Left Arrow 6"/>
          <p:cNvSpPr/>
          <p:nvPr/>
        </p:nvSpPr>
        <p:spPr>
          <a:xfrm rot="19180041">
            <a:off x="3195168" y="1465766"/>
            <a:ext cx="50237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65425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1611689" y="1781000"/>
            <a:ext cx="52577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b="1" dirty="0" smtClean="0"/>
              <a:t>Item 17.a.  </a:t>
            </a:r>
            <a:r>
              <a:rPr lang="en-US" dirty="0"/>
              <a:t>C</a:t>
            </a:r>
            <a:r>
              <a:rPr lang="en-US" dirty="0" smtClean="0"/>
              <a:t>heck the box for whether you do or do not have health insurance available to you for the children through your job.</a:t>
            </a:r>
          </a:p>
          <a:p>
            <a:endParaRPr lang="en-US" dirty="0"/>
          </a:p>
          <a:p>
            <a:r>
              <a:rPr lang="en-US" b="1" dirty="0" smtClean="0"/>
              <a:t>Item 17.b.  </a:t>
            </a:r>
            <a:r>
              <a:rPr lang="en-US" dirty="0" smtClean="0"/>
              <a:t>If you checked the “I do” box, enter the name of the insurance company.</a:t>
            </a:r>
          </a:p>
          <a:p>
            <a:endParaRPr lang="en-US" dirty="0"/>
          </a:p>
          <a:p>
            <a:r>
              <a:rPr lang="en-US" b="1" dirty="0" smtClean="0"/>
              <a:t>Item 17.c.</a:t>
            </a:r>
            <a:r>
              <a:rPr lang="en-US" dirty="0" smtClean="0"/>
              <a:t> Enter the address of the insurance company.</a:t>
            </a:r>
          </a:p>
          <a:p>
            <a:endParaRPr lang="en-US" dirty="0"/>
          </a:p>
          <a:p>
            <a:r>
              <a:rPr lang="en-US" b="1" dirty="0" smtClean="0"/>
              <a:t>Item 17.d.</a:t>
            </a:r>
            <a:r>
              <a:rPr lang="en-US" dirty="0" smtClean="0"/>
              <a:t>  Enter the cost for the children’s health insurance.  Do not include the cost to cover yourself and/or your spouse.  Sometimes the employer will cover the employee, but the employee will be required to pay the additional cost of insuring the employee’s children.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3063563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4338154" y="2983056"/>
            <a:ext cx="46769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a:p>
          <a:p>
            <a:pPr marL="294894" indent="-285750">
              <a:buFont typeface="Arial" pitchFamily="34" charset="0"/>
              <a:buChar char="•"/>
            </a:pPr>
            <a:r>
              <a:rPr lang="en-US" b="1" dirty="0" smtClean="0"/>
              <a:t>Item 18.a.  </a:t>
            </a:r>
            <a:r>
              <a:rPr lang="en-US" dirty="0" smtClean="0"/>
              <a:t>Enter the amount you pay for child care so you can work or get job training OR, if you are providing proposed expenses, the amount you will be required to pay.</a:t>
            </a:r>
          </a:p>
          <a:p>
            <a:pPr marL="294894" indent="-285750">
              <a:buFont typeface="Arial" pitchFamily="34" charset="0"/>
              <a:buChar char="•"/>
            </a:pPr>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898754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4314479" y="3151924"/>
            <a:ext cx="46769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b="1" dirty="0" smtClean="0"/>
          </a:p>
          <a:p>
            <a:endParaRPr lang="en-US" b="1" dirty="0"/>
          </a:p>
          <a:p>
            <a:endParaRPr lang="en-US" b="1" dirty="0" smtClean="0"/>
          </a:p>
          <a:p>
            <a:endParaRPr lang="en-US" b="1" dirty="0"/>
          </a:p>
          <a:p>
            <a:endParaRPr lang="en-US" b="1" dirty="0" smtClean="0"/>
          </a:p>
          <a:p>
            <a:r>
              <a:rPr lang="en-US" b="1" dirty="0" smtClean="0"/>
              <a:t>Item 18.b. </a:t>
            </a:r>
            <a:r>
              <a:rPr lang="en-US" dirty="0" smtClean="0"/>
              <a:t>  Enter the amount you pay for the child(</a:t>
            </a:r>
            <a:r>
              <a:rPr lang="en-US" dirty="0" err="1" smtClean="0"/>
              <a:t>ren</a:t>
            </a:r>
            <a:r>
              <a:rPr lang="en-US" dirty="0" smtClean="0"/>
              <a:t>)’s health care costs not covered by insurance (e.g., orthodontist’s cost for braces).</a:t>
            </a:r>
            <a:r>
              <a:rPr lang="en-US" b="1"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029989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4372925" y="3248381"/>
            <a:ext cx="46769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endParaRPr lang="en-US" dirty="0"/>
          </a:p>
          <a:p>
            <a:r>
              <a:rPr lang="en-US" b="1" dirty="0" smtClean="0"/>
              <a:t>Item 18.c.  </a:t>
            </a:r>
            <a:r>
              <a:rPr lang="en-US" dirty="0" smtClean="0"/>
              <a:t>Enter your costs for travel expenses for visitation; would not include mileage for short drives, but would include expenses for long-distance visitation.</a:t>
            </a:r>
          </a:p>
          <a:p>
            <a:endParaRPr lang="en-US" dirty="0"/>
          </a:p>
          <a:p>
            <a:r>
              <a:rPr lang="en-US" dirty="0" smtClean="0"/>
              <a:t>For example, if you pay for two round-trip tickets each year for your child to visit you (or the other parent), and the total cost of the tickets is $1,200, you would enter $100 here (the total divided by 12 to provide the average monthly cost).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9186819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4437992" y="3390406"/>
            <a:ext cx="46769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smtClean="0"/>
              <a:t>Item 18.  </a:t>
            </a:r>
            <a:r>
              <a:rPr lang="en-US" dirty="0" smtClean="0"/>
              <a:t>Enter the average monthly amount for the child(</a:t>
            </a:r>
            <a:r>
              <a:rPr lang="en-US" dirty="0" err="1" smtClean="0"/>
              <a:t>ren</a:t>
            </a:r>
            <a:r>
              <a:rPr lang="en-US" dirty="0" smtClean="0"/>
              <a:t>)’s educational or other special needs costs here.</a:t>
            </a:r>
          </a:p>
          <a:p>
            <a:endParaRPr lang="en-US" dirty="0" smtClean="0"/>
          </a:p>
          <a:p>
            <a:r>
              <a:rPr lang="en-US" dirty="0"/>
              <a:t>This may include tuition, books, adaptive devices, etc.</a:t>
            </a:r>
          </a:p>
          <a:p>
            <a:endParaRPr lang="en-US" dirty="0"/>
          </a:p>
          <a:p>
            <a:r>
              <a:rPr lang="en-US" dirty="0" smtClean="0"/>
              <a:t>Describe the expenses in the space provided.  If you need additional space, attach a page labeled “Item 18.”</a:t>
            </a:r>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9293005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3784358" y="3640954"/>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b="1" dirty="0" smtClean="0"/>
              <a:t>Item 19.  </a:t>
            </a:r>
            <a:r>
              <a:rPr lang="en-US" dirty="0" smtClean="0"/>
              <a:t>This section is for special hardships you want the court to consider.</a:t>
            </a:r>
            <a:endParaRPr lang="en-US" b="1" dirty="0" smtClean="0"/>
          </a:p>
          <a:p>
            <a:endParaRPr lang="en-US" dirty="0" smtClean="0"/>
          </a:p>
          <a:p>
            <a:endParaRPr lang="en-US" dirty="0"/>
          </a:p>
          <a:p>
            <a:r>
              <a:rPr lang="en-US" b="1" dirty="0" smtClean="0"/>
              <a:t>Item 19.a.</a:t>
            </a:r>
            <a:r>
              <a:rPr lang="en-US" dirty="0" smtClean="0"/>
              <a:t>  Enter any extraordinary health expenses not included in 18.b. here.</a:t>
            </a:r>
          </a:p>
          <a:p>
            <a:endParaRPr lang="en-US" b="1" dirty="0"/>
          </a:p>
          <a:p>
            <a:r>
              <a:rPr lang="en-US" dirty="0" smtClean="0"/>
              <a:t>For example, if there was a necessary emergency room visit that resulted in hospitalization of the child, you may have a bill of thousands of dollars.  Enter the amount you are paying each month in the first (Amount per month) column, then enter the number of months it will take you to pay off the bill in the second (For how many months?) column.</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08961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r>
              <a:rPr lang="en-US" dirty="0" smtClean="0"/>
              <a:t>Enter the date and your name, then sign the document here after it is printed.</a:t>
            </a:r>
          </a:p>
        </p:txBody>
      </p:sp>
      <p:sp>
        <p:nvSpPr>
          <p:cNvPr id="5" name="Left Arrow 4"/>
          <p:cNvSpPr/>
          <p:nvPr/>
        </p:nvSpPr>
        <p:spPr>
          <a:xfrm>
            <a:off x="4572000" y="421726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1524000" y="414106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14559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4317758" y="408075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b="1" dirty="0" smtClean="0"/>
              <a:t>Item 19.  </a:t>
            </a:r>
            <a:r>
              <a:rPr lang="en-US" dirty="0" smtClean="0"/>
              <a:t>This section is for special hardships you want the court to consider.</a:t>
            </a:r>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dirty="0" smtClean="0"/>
              <a:t>Item 19.b.  </a:t>
            </a:r>
            <a:r>
              <a:rPr lang="en-US" dirty="0" smtClean="0"/>
              <a:t>Enter the amount per month you are paying on major losses not covered by insurance, and the number of months it will take you to pay off the loss.</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9011915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4317757" y="4357719"/>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b="1" dirty="0" smtClean="0"/>
              <a:t>Item 19.  </a:t>
            </a:r>
            <a:r>
              <a:rPr lang="en-US" dirty="0" smtClean="0"/>
              <a:t>This section is for special hardships you want the court to consider.</a:t>
            </a:r>
            <a:endParaRPr lang="en-US" b="1" dirty="0" smtClean="0"/>
          </a:p>
          <a:p>
            <a:endParaRPr lang="en-US" dirty="0" smtClean="0"/>
          </a:p>
          <a:p>
            <a:r>
              <a:rPr lang="en-US" b="1" dirty="0" smtClean="0"/>
              <a:t>Item 19.c.(1)</a:t>
            </a:r>
            <a:r>
              <a:rPr lang="en-US" dirty="0" smtClean="0"/>
              <a:t>  Enter the monthly amount you spend for support of biological children (not stepchildren) who are living with you, and the number of months they will be living with you (if it is a permanent living situation, you can enter “ongoing” in the second column.</a:t>
            </a:r>
          </a:p>
          <a:p>
            <a:endParaRPr lang="en-US" b="1" dirty="0"/>
          </a:p>
          <a:p>
            <a:endParaRPr lang="en-US" b="1"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283176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3756983" y="48160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b="1" dirty="0" smtClean="0"/>
              <a:t>Item 19.  </a:t>
            </a:r>
            <a:r>
              <a:rPr lang="en-US" dirty="0" smtClean="0"/>
              <a:t>This section is for special hardships you want the court to consider.</a:t>
            </a:r>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dirty="0" smtClean="0"/>
              <a:t>Item 19.c.(2)  </a:t>
            </a:r>
            <a:r>
              <a:rPr lang="en-US" dirty="0" smtClean="0"/>
              <a:t>Enter the names and ages of the child(</a:t>
            </a:r>
            <a:r>
              <a:rPr lang="en-US" dirty="0" err="1" smtClean="0"/>
              <a:t>ren</a:t>
            </a:r>
            <a:r>
              <a:rPr lang="en-US" dirty="0" smtClean="0"/>
              <a:t>) here.</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1531583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4317758" y="52732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b="1" dirty="0" smtClean="0"/>
              <a:t>Item 19.  </a:t>
            </a:r>
            <a:r>
              <a:rPr lang="en-US" dirty="0" smtClean="0"/>
              <a:t>This section is for special hardships you want the court to consider.</a:t>
            </a:r>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dirty="0" smtClean="0"/>
              <a:t>Item 19.c.(3)  </a:t>
            </a:r>
            <a:r>
              <a:rPr lang="en-US" dirty="0" smtClean="0"/>
              <a:t>If you receive child support for the child(</a:t>
            </a:r>
            <a:r>
              <a:rPr lang="en-US" dirty="0" err="1" smtClean="0"/>
              <a:t>ren</a:t>
            </a:r>
            <a:r>
              <a:rPr lang="en-US" dirty="0" smtClean="0"/>
              <a:t>), enter the amount you receive here.</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6327852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4841657" y="56542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r>
              <a:rPr lang="en-US" dirty="0" smtClean="0"/>
              <a:t>Describe why the expenses in this section create a financial hardship for you here.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1174843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5486400" cy="67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3860559" y="61876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5715000" y="1608304"/>
            <a:ext cx="3383280" cy="5173495"/>
          </a:xfrm>
          <a:prstGeom prst="rect">
            <a:avLst/>
          </a:prstGeom>
        </p:spPr>
        <p:txBody>
          <a:bodyPr vert="horz">
            <a:normAutofit lnSpcReduction="10000"/>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smtClean="0"/>
              <a:t>Item 20.  E</a:t>
            </a:r>
            <a:r>
              <a:rPr lang="en-US" dirty="0" smtClean="0"/>
              <a:t>nter any other information you think the judge should know about your child support here.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552329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r>
              <a:rPr lang="en-US" dirty="0" smtClean="0"/>
              <a:t>This form is required if you are having the other party served by mail after a judgment has been entered.  It shows the court you know the address of the other person whom you will have served by mail.</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15758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47800"/>
            <a:ext cx="3383280" cy="5173495"/>
          </a:xfrm>
        </p:spPr>
        <p:txBody>
          <a:bodyPr>
            <a:normAutofit/>
          </a:bodyPr>
          <a:lstStyle/>
          <a:p>
            <a:endParaRPr lang="en-US" dirty="0" smtClean="0"/>
          </a:p>
          <a:p>
            <a:r>
              <a:rPr lang="en-US" dirty="0" smtClean="0"/>
              <a:t>Enter your information here.</a:t>
            </a: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211889" y="345186"/>
            <a:ext cx="52577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57530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47800"/>
            <a:ext cx="3383280" cy="5173495"/>
          </a:xfrm>
        </p:spPr>
        <p:txBody>
          <a:bodyPr>
            <a:normAutofit/>
          </a:bodyPr>
          <a:lstStyle/>
          <a:p>
            <a:endParaRPr lang="en-US" dirty="0" smtClean="0"/>
          </a:p>
          <a:p>
            <a:r>
              <a:rPr lang="en-US" dirty="0" smtClean="0"/>
              <a:t>Enter the Petitioner, Respondent and Other Parent (if on the original document) here.</a:t>
            </a: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449277" y="1751282"/>
            <a:ext cx="52577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92898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47800"/>
            <a:ext cx="3383280" cy="5173495"/>
          </a:xfrm>
        </p:spPr>
        <p:txBody>
          <a:bodyPr>
            <a:normAutofit/>
          </a:bodyPr>
          <a:lstStyle/>
          <a:p>
            <a:endParaRPr lang="en-US" dirty="0" smtClean="0"/>
          </a:p>
          <a:p>
            <a:endParaRPr lang="en-US" dirty="0" smtClean="0"/>
          </a:p>
          <a:p>
            <a:endParaRPr lang="en-US" dirty="0"/>
          </a:p>
          <a:p>
            <a:endParaRPr lang="en-US" dirty="0" smtClean="0"/>
          </a:p>
          <a:p>
            <a:r>
              <a:rPr lang="en-US" dirty="0" smtClean="0"/>
              <a:t>Enter the Court case number here.</a:t>
            </a: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354889" y="2265841"/>
            <a:ext cx="52577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382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r>
              <a:rPr lang="en-US" b="1" dirty="0" smtClean="0"/>
              <a:t>Item 4. </a:t>
            </a:r>
            <a:r>
              <a:rPr lang="en-US" dirty="0" smtClean="0"/>
              <a:t>Check this box.</a:t>
            </a:r>
          </a:p>
        </p:txBody>
      </p:sp>
      <p:sp>
        <p:nvSpPr>
          <p:cNvPr id="6" name="Left Arrow 5"/>
          <p:cNvSpPr/>
          <p:nvPr/>
        </p:nvSpPr>
        <p:spPr>
          <a:xfrm rot="19951294">
            <a:off x="331749" y="4435984"/>
            <a:ext cx="457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36200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r>
              <a:rPr lang="en-US" b="1" dirty="0" smtClean="0"/>
              <a:t>Item 1.  </a:t>
            </a:r>
            <a:r>
              <a:rPr lang="en-US" dirty="0" smtClean="0"/>
              <a:t>Check the box that represents who you are in the case.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774958" y="25300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0216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r>
              <a:rPr lang="en-US" b="1" dirty="0" smtClean="0"/>
              <a:t>Item 2.  </a:t>
            </a:r>
            <a:r>
              <a:rPr lang="en-US" dirty="0" smtClean="0"/>
              <a:t>Check this box if your Request for Order is regarding child support only and Child Support Services (County of Orange) is involved in your case.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55358" y="27586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65599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r>
              <a:rPr lang="en-US" b="1" dirty="0" smtClean="0"/>
              <a:t>Item 3.  </a:t>
            </a:r>
            <a:r>
              <a:rPr lang="en-US" dirty="0" smtClean="0"/>
              <a:t>Check this box if you don’t check box 2.</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55357" y="3117064"/>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95990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r>
              <a:rPr lang="en-US" b="1" dirty="0" smtClean="0"/>
              <a:t>Item 3.a.  </a:t>
            </a:r>
            <a:r>
              <a:rPr lang="en-US" dirty="0" smtClean="0"/>
              <a:t>Enter the address of the other party who is being served by mail here.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521443" y="3833829"/>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88756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3.b.  </a:t>
            </a:r>
            <a:r>
              <a:rPr lang="en-US" dirty="0" smtClean="0"/>
              <a:t>Check one of these boxes to indicate how you know the address is correct.  If you check (6), in the space provided, describe how you know the address.  If you need more space, attach a page labeled “Attachment 3b(6).”</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880367" y="419221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55435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Enter the date, print your name, and provide your signature here.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860557" y="58066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84749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r>
              <a:rPr lang="en-US" dirty="0" smtClean="0"/>
              <a:t>Someone over the age of 18 who is not a party to the case needs to perform your actual service (i.e., placing a copy of the documents you filed into a Post Office mail box) for you.  </a:t>
            </a:r>
            <a:r>
              <a:rPr lang="en-US" b="1" dirty="0" smtClean="0"/>
              <a:t>California law does not permit you to do your own service.</a:t>
            </a:r>
          </a:p>
          <a:p>
            <a:endParaRPr lang="en-US" b="1" dirty="0"/>
          </a:p>
          <a:p>
            <a:r>
              <a:rPr lang="en-US" dirty="0" smtClean="0"/>
              <a:t>That person will complete this form, which you must then have filed with the court.</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17073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r>
              <a:rPr lang="en-US" dirty="0" smtClean="0"/>
              <a:t>Enter your information, the party names and the case number.</a:t>
            </a:r>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022357" y="383904"/>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9180041">
            <a:off x="3146525" y="15394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9180041">
            <a:off x="4597643" y="149400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17838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r>
              <a:rPr lang="en-US" dirty="0" smtClean="0"/>
              <a:t>Enter the date, time and courtroom (Dept.) for the hearing here.</a:t>
            </a:r>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168414" y="17680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76252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r>
              <a:rPr lang="en-US" b="1" dirty="0" smtClean="0"/>
              <a:t>Item 2.  </a:t>
            </a:r>
            <a:r>
              <a:rPr lang="en-US" dirty="0" smtClean="0"/>
              <a:t>The person who mails the documents for you (the “server”) will enter their address here.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774957" y="27586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609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023632"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Check the box identifying the party filing the Request for Order.</a:t>
            </a:r>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4191000" y="685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37381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3.  </a:t>
            </a:r>
            <a:r>
              <a:rPr lang="en-US" dirty="0" smtClean="0"/>
              <a:t>Enter the name(s) of the actual document(s) served here (e.g., Request for Order and Supporting Declaration, Income and Expense Declaration, blank responsive pleadings).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645728" y="3356758"/>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91083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b="1" dirty="0" smtClean="0"/>
              <a:t>Item 3.a and b.  </a:t>
            </a:r>
            <a:r>
              <a:rPr lang="en-US" dirty="0" smtClean="0"/>
              <a:t>The server will check one of these two boxes, depending on how the documents are mailed.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641406" y="39778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81456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4.a.  </a:t>
            </a:r>
            <a:r>
              <a:rPr lang="en-US" dirty="0" smtClean="0"/>
              <a:t>Enter the name of the person to whom the documents were mailed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031756" y="4663684"/>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92147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4.b.  </a:t>
            </a:r>
            <a:r>
              <a:rPr lang="en-US" dirty="0" smtClean="0"/>
              <a:t>Enter the address that the documents were mailed to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1979109" y="47398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3886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b="1" dirty="0" smtClean="0"/>
              <a:t>Item 4.c.  </a:t>
            </a:r>
            <a:r>
              <a:rPr lang="en-US" dirty="0" smtClean="0"/>
              <a:t>Your server enters the date on which the documents were mailed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301240" y="49684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87628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b="1" dirty="0" smtClean="0"/>
              <a:t>Item 4.d.  </a:t>
            </a:r>
            <a:r>
              <a:rPr lang="en-US" dirty="0" smtClean="0"/>
              <a:t>Your server enters the city and state where the documents were mailed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470157" y="51208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5760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b="1" dirty="0" smtClean="0"/>
              <a:t>Item 5.  </a:t>
            </a:r>
            <a:r>
              <a:rPr lang="en-US" dirty="0" smtClean="0"/>
              <a:t>This box is checked if a Declaration Regarding Address Verification was completed and filed.  A copy of that Declaration should be attached to the Proof of Service. </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79158" y="51970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89545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lnSpcReduction="10000"/>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The server enters the mailing date, prints their name, and signs the proof of service here.</a:t>
            </a:r>
          </a:p>
          <a:p>
            <a:endParaRPr lang="en-US" dirty="0"/>
          </a:p>
          <a:p>
            <a:r>
              <a:rPr lang="en-US" dirty="0" smtClean="0"/>
              <a:t>The completed Proof of Service must then be filed with the Court.</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869957" y="593382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01455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r>
              <a:rPr lang="en-US" dirty="0" smtClean="0"/>
              <a:t>Someone over the age of 18 who is not a party to the case needs to do your actual service for you. </a:t>
            </a:r>
            <a:r>
              <a:rPr lang="en-US" b="1" dirty="0"/>
              <a:t>California law does not permit you to do your own service</a:t>
            </a:r>
            <a:r>
              <a:rPr lang="en-US" dirty="0"/>
              <a: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09738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r>
              <a:rPr lang="en-US" dirty="0"/>
              <a:t>Enter your information, the party names and the case number.</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688989" y="250513"/>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9180041">
            <a:off x="3450989" y="1757552"/>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9180041">
            <a:off x="5307839" y="1790611"/>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03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023632"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b="1" dirty="0" smtClean="0"/>
              <a:t>Item 1.a, b, and c. </a:t>
            </a:r>
            <a:r>
              <a:rPr lang="en-US" dirty="0" smtClean="0"/>
              <a:t>If a change in custody is requested, check the Child Custody box, and enter the child(</a:t>
            </a:r>
            <a:r>
              <a:rPr lang="en-US" dirty="0" err="1" smtClean="0"/>
              <a:t>ren</a:t>
            </a:r>
            <a:r>
              <a:rPr lang="en-US" dirty="0" smtClean="0"/>
              <a:t>)’s name, age, and the party or parties who will have Legal and/or Physical custody.</a:t>
            </a:r>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4657078" y="12954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03274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r>
              <a:rPr lang="en-US" dirty="0" smtClean="0"/>
              <a:t>Enter the date, time and place of the hearing here.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496284" y="1943188"/>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23737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r>
              <a:rPr lang="en-US" b="1" dirty="0" smtClean="0"/>
              <a:t>Item 2.  </a:t>
            </a:r>
            <a:r>
              <a:rPr lang="en-US" dirty="0" smtClean="0"/>
              <a:t>The server enters the name of the person served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1850789" y="2628989"/>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1517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r>
              <a:rPr lang="en-US" b="1" dirty="0" smtClean="0"/>
              <a:t>Item 3.  </a:t>
            </a:r>
            <a:r>
              <a:rPr lang="en-US" dirty="0" smtClean="0"/>
              <a:t>Enter the name of the documents being served  (e.g., Request for Order, Income and Expense Declaration, blank responsive pleadings).</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136788" y="3080832"/>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18703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r>
              <a:rPr lang="en-US" b="1" dirty="0" smtClean="0"/>
              <a:t>Item 4.  </a:t>
            </a:r>
            <a:r>
              <a:rPr lang="en-US" dirty="0" smtClean="0"/>
              <a:t>The server enters the date, time, and address where the other party was served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414451" y="3543389"/>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54272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5.  </a:t>
            </a:r>
            <a:r>
              <a:rPr lang="en-US" dirty="0" smtClean="0"/>
              <a:t>The category of the person performing the service is indicated by checking the appropriate box (usually “a”).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255579" y="4362796"/>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10672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b="1" dirty="0" smtClean="0"/>
              <a:t>Item 6.  </a:t>
            </a:r>
            <a:r>
              <a:rPr lang="en-US" dirty="0" smtClean="0"/>
              <a:t>The server enters his or her name, address and telephone number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173747" y="4991189"/>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080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r>
              <a:rPr lang="en-US" b="1" dirty="0" smtClean="0"/>
              <a:t>Item 7.  </a:t>
            </a:r>
            <a:r>
              <a:rPr lang="en-US" dirty="0" smtClean="0"/>
              <a:t>If the server is not a California sheriff or marshal, this box needs to be checked.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55390" y="5524588"/>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56307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r>
              <a:rPr lang="en-US" dirty="0" smtClean="0"/>
              <a:t>The server enters the date, his/her name and his/her signature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450989" y="5905589"/>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973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81000" y="762000"/>
            <a:ext cx="8355776" cy="5866447"/>
          </a:xfrm>
        </p:spPr>
        <p:txBody>
          <a:bodyPr>
            <a:normAutofit/>
          </a:bodyPr>
          <a:lstStyle/>
          <a:p>
            <a:pPr algn="ctr"/>
            <a:r>
              <a:rPr lang="en-US" sz="1600" b="1" dirty="0" smtClean="0"/>
              <a:t>Next Steps</a:t>
            </a:r>
          </a:p>
          <a:p>
            <a:endParaRPr lang="en-US" sz="1600" b="1" dirty="0"/>
          </a:p>
          <a:p>
            <a:r>
              <a:rPr lang="en-US" sz="1600" dirty="0" smtClean="0"/>
              <a:t>After you have completed all of your documents, you will need to make copies, as follows:</a:t>
            </a:r>
          </a:p>
          <a:p>
            <a:endParaRPr lang="en-US" sz="1600" dirty="0"/>
          </a:p>
          <a:p>
            <a:pPr marL="352044" indent="-342900">
              <a:buFont typeface="Arial" pitchFamily="34" charset="0"/>
              <a:buChar char="•"/>
            </a:pPr>
            <a:r>
              <a:rPr lang="en-US" sz="1600" dirty="0" smtClean="0"/>
              <a:t>The original is filed with the court.</a:t>
            </a:r>
          </a:p>
          <a:p>
            <a:pPr marL="352044" indent="-342900">
              <a:buFont typeface="Arial" pitchFamily="34" charset="0"/>
              <a:buChar char="•"/>
            </a:pPr>
            <a:r>
              <a:rPr lang="en-US" sz="1600" dirty="0" smtClean="0"/>
              <a:t>One copy is for your records.</a:t>
            </a:r>
          </a:p>
          <a:p>
            <a:pPr marL="352044" indent="-342900">
              <a:buFont typeface="Arial" pitchFamily="34" charset="0"/>
              <a:buChar char="•"/>
            </a:pPr>
            <a:r>
              <a:rPr lang="en-US" sz="1600" dirty="0" smtClean="0"/>
              <a:t>Another copy is for the other party in the case.</a:t>
            </a:r>
          </a:p>
          <a:p>
            <a:pPr marL="352044" indent="-342900">
              <a:buFont typeface="Arial" pitchFamily="34" charset="0"/>
              <a:buChar char="•"/>
            </a:pPr>
            <a:r>
              <a:rPr lang="en-US" sz="1600" dirty="0" smtClean="0"/>
              <a:t>If Child Support Services is involved, you will need an additional copy to be served on this agency.</a:t>
            </a:r>
          </a:p>
          <a:p>
            <a:pPr marL="352044" indent="-342900">
              <a:buFont typeface="Arial" pitchFamily="34" charset="0"/>
              <a:buChar char="•"/>
            </a:pPr>
            <a:r>
              <a:rPr lang="en-US" sz="1600" dirty="0" smtClean="0"/>
              <a:t>If the other party has an attorney of record, you will need an additional copy to be served on the attorney.</a:t>
            </a:r>
          </a:p>
          <a:p>
            <a:pPr marL="352044" indent="-342900">
              <a:buFont typeface="Arial" pitchFamily="34" charset="0"/>
              <a:buChar char="•"/>
            </a:pPr>
            <a:endParaRPr lang="en-US" sz="1600" dirty="0"/>
          </a:p>
          <a:p>
            <a:pPr marL="352044" indent="-342900">
              <a:buFont typeface="Arial" pitchFamily="34" charset="0"/>
              <a:buChar char="•"/>
            </a:pPr>
            <a:endParaRPr lang="en-US" sz="1600" dirty="0" smtClean="0"/>
          </a:p>
          <a:p>
            <a:r>
              <a:rPr lang="en-US" sz="1600" dirty="0" smtClean="0"/>
              <a:t>If you would like your documents reviewed prior to filing, you can bring them to the Self-Help Center at Lamoreaux Justice Center.</a:t>
            </a:r>
          </a:p>
          <a:p>
            <a:endParaRPr lang="en-US" sz="1600" dirty="0"/>
          </a:p>
          <a:p>
            <a:r>
              <a:rPr lang="en-US" sz="1600" dirty="0" smtClean="0"/>
              <a:t>You will file your documents in the Clerk’s Office at the Lamoreaux Justice Center (7</a:t>
            </a:r>
            <a:r>
              <a:rPr lang="en-US" sz="1600" baseline="30000" dirty="0" smtClean="0"/>
              <a:t>th</a:t>
            </a:r>
            <a:r>
              <a:rPr lang="en-US" sz="1600" dirty="0" smtClean="0"/>
              <a:t> Floor, Room 706).</a:t>
            </a:r>
            <a:endParaRPr lang="en-US" dirty="0" smtClean="0"/>
          </a:p>
        </p:txBody>
      </p:sp>
    </p:spTree>
    <p:extLst>
      <p:ext uri="{BB962C8B-B14F-4D97-AF65-F5344CB8AC3E}">
        <p14:creationId xmlns:p14="http://schemas.microsoft.com/office/powerpoint/2010/main" val="226484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023632"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b="1" dirty="0" smtClean="0"/>
              <a:t>Item 1.d. </a:t>
            </a:r>
            <a:r>
              <a:rPr lang="en-US" dirty="0" smtClean="0"/>
              <a:t>Check the “As Requested in form,” and “Child Custody and Visitation Application” boxes.</a:t>
            </a:r>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4419600" y="16764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735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023632"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r>
              <a:rPr lang="en-US" b="1" dirty="0" smtClean="0"/>
              <a:t>Item 1.e.  </a:t>
            </a:r>
            <a:r>
              <a:rPr lang="en-US" dirty="0" smtClean="0"/>
              <a:t>If there is an existing order, check this box, and enter the date and terms of the order here.</a:t>
            </a: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4419600" y="24384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955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023632"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b="1" dirty="0" smtClean="0"/>
              <a:t>Item 2.a.  </a:t>
            </a:r>
            <a:r>
              <a:rPr lang="en-US" dirty="0" smtClean="0"/>
              <a:t>If (a change in) visitation is being requested, check this box, and the box for “(2) Child Custody and Visitation Application Attachment.”</a:t>
            </a:r>
          </a:p>
          <a:p>
            <a:pPr marL="294894" indent="-285750">
              <a:buFont typeface="Arial" pitchFamily="34" charset="0"/>
              <a:buChar char="•"/>
            </a:pPr>
            <a:endParaRPr lang="en-US" dirty="0"/>
          </a:p>
        </p:txBody>
      </p:sp>
      <p:sp>
        <p:nvSpPr>
          <p:cNvPr id="6" name="Left Arrow 5"/>
          <p:cNvSpPr/>
          <p:nvPr/>
        </p:nvSpPr>
        <p:spPr>
          <a:xfrm rot="17954419">
            <a:off x="297345" y="2562781"/>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7954419">
            <a:off x="2378466" y="2801463"/>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114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023632"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b="1" dirty="0" smtClean="0"/>
              <a:t>Item 2.b.  </a:t>
            </a:r>
            <a:r>
              <a:rPr lang="en-US" dirty="0" smtClean="0"/>
              <a:t>If there is an existing visitation order, check this box and enter the date and terms of the order here.</a:t>
            </a:r>
          </a:p>
          <a:p>
            <a:pPr marL="294894" indent="-285750">
              <a:buFont typeface="Arial" pitchFamily="34" charset="0"/>
              <a:buChar char="•"/>
            </a:pPr>
            <a:endParaRPr lang="en-US" dirty="0"/>
          </a:p>
          <a:p>
            <a:pPr marL="294894" indent="-285750">
              <a:buFont typeface="Arial" pitchFamily="34" charset="0"/>
              <a:buChar char="•"/>
            </a:pPr>
            <a:r>
              <a:rPr lang="en-US" b="1" dirty="0" smtClean="0"/>
              <a:t>Item 2.c.  </a:t>
            </a:r>
            <a:r>
              <a:rPr lang="en-US" dirty="0" smtClean="0"/>
              <a:t>Use this section if there are any domestic violence restraining orders or protective orders now in effect.  Check the appropriate box and provide the case number, if known.</a:t>
            </a: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2596894" y="33909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9471935">
            <a:off x="1070011" y="3554094"/>
            <a:ext cx="680232"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06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normAutofit/>
          </a:bodyPr>
          <a:lstStyle/>
          <a:p>
            <a:pPr marL="109728" indent="0">
              <a:buNone/>
            </a:pPr>
            <a:r>
              <a:rPr lang="en-US" sz="1400" dirty="0" smtClean="0"/>
              <a:t>This document can assist you in completing the necessary paperwork for filing a Request for Order to Modify Child Custody, Visitation and Child Support.  </a:t>
            </a:r>
          </a:p>
          <a:p>
            <a:pPr marL="109728" indent="0">
              <a:buNone/>
            </a:pPr>
            <a:endParaRPr lang="en-US" sz="1400" dirty="0"/>
          </a:p>
          <a:p>
            <a:r>
              <a:rPr lang="en-US" sz="1400" dirty="0" smtClean="0"/>
              <a:t>It is recommended that you print a copy of this document first, then use the step-by-step instructions to complete the necessary forms.</a:t>
            </a:r>
          </a:p>
          <a:p>
            <a:endParaRPr lang="en-US" sz="1400" dirty="0"/>
          </a:p>
          <a:p>
            <a:r>
              <a:rPr lang="en-US" sz="1400" dirty="0" smtClean="0"/>
              <a:t>You can then use the following links to go directly to the online version of the form, where you can type in the required information and then print the completed forms:</a:t>
            </a:r>
          </a:p>
          <a:p>
            <a:pPr lvl="1"/>
            <a:r>
              <a:rPr lang="en-US" sz="1200" dirty="0" smtClean="0">
                <a:solidFill>
                  <a:schemeClr val="tx1"/>
                </a:solidFill>
              </a:rPr>
              <a:t>Request </a:t>
            </a:r>
            <a:r>
              <a:rPr lang="en-US" sz="1200" dirty="0">
                <a:solidFill>
                  <a:schemeClr val="tx1"/>
                </a:solidFill>
              </a:rPr>
              <a:t>for </a:t>
            </a:r>
            <a:r>
              <a:rPr lang="en-US" sz="1200" dirty="0" smtClean="0">
                <a:solidFill>
                  <a:schemeClr val="tx1"/>
                </a:solidFill>
              </a:rPr>
              <a:t>Order:  </a:t>
            </a:r>
            <a:r>
              <a:rPr lang="en-US" sz="1200" dirty="0">
                <a:hlinkClick r:id="rId2"/>
              </a:rPr>
              <a:t>http://</a:t>
            </a:r>
            <a:r>
              <a:rPr lang="en-US" sz="1200" dirty="0" smtClean="0">
                <a:hlinkClick r:id="rId2"/>
              </a:rPr>
              <a:t>www.courts.ca.gov/documents/fl300.pdf </a:t>
            </a:r>
            <a:endParaRPr lang="en-US" sz="1200" dirty="0" smtClean="0"/>
          </a:p>
          <a:p>
            <a:pPr lvl="1"/>
            <a:r>
              <a:rPr lang="en-US" sz="1200" dirty="0" smtClean="0">
                <a:solidFill>
                  <a:schemeClr val="tx1"/>
                </a:solidFill>
              </a:rPr>
              <a:t>Child Custody and </a:t>
            </a:r>
            <a:r>
              <a:rPr lang="en-US" sz="1200" dirty="0">
                <a:solidFill>
                  <a:schemeClr val="tx1"/>
                </a:solidFill>
              </a:rPr>
              <a:t>Visitation Attachment: </a:t>
            </a:r>
            <a:r>
              <a:rPr lang="en-US" sz="1200" dirty="0">
                <a:hlinkClick r:id="rId3"/>
              </a:rPr>
              <a:t>http://</a:t>
            </a:r>
            <a:r>
              <a:rPr lang="en-US" sz="1200" dirty="0" smtClean="0">
                <a:hlinkClick r:id="rId3"/>
              </a:rPr>
              <a:t>www.courts.ca.gov/documents/fl311.pdf</a:t>
            </a:r>
            <a:endParaRPr lang="en-US" sz="1200" dirty="0" smtClean="0"/>
          </a:p>
          <a:p>
            <a:pPr lvl="1"/>
            <a:r>
              <a:rPr lang="en-US" sz="1200" dirty="0" smtClean="0">
                <a:solidFill>
                  <a:schemeClr val="tx1"/>
                </a:solidFill>
              </a:rPr>
              <a:t>Income and </a:t>
            </a:r>
            <a:r>
              <a:rPr lang="en-US" sz="1200" dirty="0">
                <a:solidFill>
                  <a:schemeClr val="tx1"/>
                </a:solidFill>
              </a:rPr>
              <a:t>Expense Declaration:  </a:t>
            </a:r>
            <a:r>
              <a:rPr lang="en-US" sz="1200" dirty="0">
                <a:solidFill>
                  <a:schemeClr val="tx1"/>
                </a:solidFill>
                <a:hlinkClick r:id="rId4"/>
              </a:rPr>
              <a:t>http://</a:t>
            </a:r>
            <a:r>
              <a:rPr lang="en-US" sz="1200" dirty="0" smtClean="0">
                <a:solidFill>
                  <a:schemeClr val="tx1"/>
                </a:solidFill>
                <a:hlinkClick r:id="rId4"/>
              </a:rPr>
              <a:t>www.courts.ca.gov/documents/fl150.pdf</a:t>
            </a:r>
            <a:endParaRPr lang="en-US" sz="1200" dirty="0" smtClean="0">
              <a:solidFill>
                <a:schemeClr val="tx1"/>
              </a:solidFill>
            </a:endParaRPr>
          </a:p>
          <a:p>
            <a:pPr lvl="1"/>
            <a:r>
              <a:rPr lang="en-US" sz="1200" dirty="0" smtClean="0">
                <a:solidFill>
                  <a:schemeClr val="tx1"/>
                </a:solidFill>
              </a:rPr>
              <a:t>Declaration Regarding </a:t>
            </a:r>
            <a:r>
              <a:rPr lang="en-US" sz="1200" dirty="0">
                <a:solidFill>
                  <a:schemeClr val="tx1"/>
                </a:solidFill>
              </a:rPr>
              <a:t>Address Verification:  </a:t>
            </a:r>
            <a:r>
              <a:rPr lang="en-US" sz="1200" dirty="0">
                <a:solidFill>
                  <a:schemeClr val="tx1"/>
                </a:solidFill>
                <a:hlinkClick r:id="rId5"/>
              </a:rPr>
              <a:t>http://</a:t>
            </a:r>
            <a:r>
              <a:rPr lang="en-US" sz="1200" dirty="0" smtClean="0">
                <a:solidFill>
                  <a:schemeClr val="tx1"/>
                </a:solidFill>
                <a:hlinkClick r:id="rId5"/>
              </a:rPr>
              <a:t>www.courts.ca.gov/documents/fl334.pdf</a:t>
            </a:r>
            <a:endParaRPr lang="en-US" sz="1200" dirty="0" smtClean="0">
              <a:solidFill>
                <a:schemeClr val="tx1"/>
              </a:solidFill>
            </a:endParaRPr>
          </a:p>
          <a:p>
            <a:pPr lvl="1"/>
            <a:r>
              <a:rPr lang="en-US" sz="1200" dirty="0" smtClean="0">
                <a:solidFill>
                  <a:schemeClr val="tx1"/>
                </a:solidFill>
              </a:rPr>
              <a:t>Proof </a:t>
            </a:r>
            <a:r>
              <a:rPr lang="en-US" sz="1200" dirty="0">
                <a:solidFill>
                  <a:schemeClr val="tx1"/>
                </a:solidFill>
              </a:rPr>
              <a:t>of Service by Mail:  </a:t>
            </a:r>
            <a:r>
              <a:rPr lang="en-US" sz="1200" dirty="0">
                <a:solidFill>
                  <a:schemeClr val="tx1"/>
                </a:solidFill>
                <a:hlinkClick r:id="rId6"/>
              </a:rPr>
              <a:t>http://</a:t>
            </a:r>
            <a:r>
              <a:rPr lang="en-US" sz="1200" dirty="0" smtClean="0">
                <a:solidFill>
                  <a:schemeClr val="tx1"/>
                </a:solidFill>
                <a:hlinkClick r:id="rId6"/>
              </a:rPr>
              <a:t>www.courts.ca.gov/documents/fl335.pdf</a:t>
            </a:r>
            <a:endParaRPr lang="en-US" sz="1200" dirty="0" smtClean="0">
              <a:solidFill>
                <a:schemeClr val="tx1"/>
              </a:solidFill>
            </a:endParaRPr>
          </a:p>
          <a:p>
            <a:pPr lvl="1"/>
            <a:r>
              <a:rPr lang="en-US" sz="1200" dirty="0" smtClean="0">
                <a:solidFill>
                  <a:schemeClr val="tx1"/>
                </a:solidFill>
              </a:rPr>
              <a:t>Proof of </a:t>
            </a:r>
            <a:r>
              <a:rPr lang="en-US" sz="1200" dirty="0">
                <a:solidFill>
                  <a:schemeClr val="tx1"/>
                </a:solidFill>
              </a:rPr>
              <a:t>Personal Service</a:t>
            </a:r>
            <a:r>
              <a:rPr lang="en-US" sz="1200" u="sng" dirty="0">
                <a:solidFill>
                  <a:schemeClr val="accent6"/>
                </a:solidFill>
              </a:rPr>
              <a:t>: </a:t>
            </a:r>
            <a:r>
              <a:rPr lang="en-US" sz="1200" u="sng" dirty="0" smtClean="0">
                <a:solidFill>
                  <a:schemeClr val="accent6"/>
                </a:solidFill>
              </a:rPr>
              <a:t>http://www.courts.ca.gov/documents/fl330.pdf</a:t>
            </a:r>
          </a:p>
          <a:p>
            <a:pPr lvl="1"/>
            <a:endParaRPr lang="en-US" sz="1200" u="sng" dirty="0" smtClean="0">
              <a:solidFill>
                <a:schemeClr val="accent6"/>
              </a:solidFill>
            </a:endParaRPr>
          </a:p>
          <a:p>
            <a:r>
              <a:rPr lang="en-US" sz="1400" dirty="0" smtClean="0"/>
              <a:t>Once you have completed and signed the appropriate forms, you can file them at the Lamoreaux Justice Center, Room 706 (on the 7</a:t>
            </a:r>
            <a:r>
              <a:rPr lang="en-US" sz="1400" baseline="30000" dirty="0" smtClean="0"/>
              <a:t>th</a:t>
            </a:r>
            <a:r>
              <a:rPr lang="en-US" sz="1400" dirty="0" smtClean="0"/>
              <a:t> floor).</a:t>
            </a:r>
          </a:p>
          <a:p>
            <a:endParaRPr lang="en-US" sz="1400" dirty="0"/>
          </a:p>
          <a:p>
            <a:r>
              <a:rPr lang="en-US" sz="1400" dirty="0" smtClean="0"/>
              <a:t>If you would like someone to review the documents before filing them, you can bring them to the Self-Help Center at the Lamoreaux Justice Center (on the first floor).</a:t>
            </a:r>
          </a:p>
          <a:p>
            <a:pPr lvl="1"/>
            <a:endParaRPr lang="en-US" sz="1200" dirty="0" smtClean="0"/>
          </a:p>
          <a:p>
            <a:pPr lvl="1"/>
            <a:endParaRPr lang="en-US" sz="1200" dirty="0" smtClean="0"/>
          </a:p>
          <a:p>
            <a:pPr lvl="1"/>
            <a:endParaRPr lang="en-US" sz="1200" dirty="0"/>
          </a:p>
        </p:txBody>
      </p:sp>
    </p:spTree>
    <p:extLst>
      <p:ext uri="{BB962C8B-B14F-4D97-AF65-F5344CB8AC3E}">
        <p14:creationId xmlns:p14="http://schemas.microsoft.com/office/powerpoint/2010/main" val="242111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023632"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r>
              <a:rPr lang="en-US" b="1" dirty="0" smtClean="0"/>
              <a:t>Item 3.  </a:t>
            </a:r>
            <a:r>
              <a:rPr lang="en-US" dirty="0" smtClean="0"/>
              <a:t>Check the box for Child Support.</a:t>
            </a:r>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rot="19444122">
            <a:off x="322684" y="4320950"/>
            <a:ext cx="51702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461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023632"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r>
              <a:rPr lang="en-US" b="1" dirty="0" smtClean="0"/>
              <a:t>Item 3.1, b, and c.  </a:t>
            </a:r>
            <a:r>
              <a:rPr lang="en-US" dirty="0" smtClean="0"/>
              <a:t>Enter the child(</a:t>
            </a:r>
            <a:r>
              <a:rPr lang="en-US" dirty="0" err="1" smtClean="0"/>
              <a:t>ren</a:t>
            </a:r>
            <a:r>
              <a:rPr lang="en-US" dirty="0" smtClean="0"/>
              <a:t>)’s name and age, and the amount requested (check guideline if that is what is being requested).</a:t>
            </a:r>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4800600" y="50292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693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023632"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normAutofit/>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b="1" dirty="0" smtClean="0"/>
              <a:t>Item 3.d.  </a:t>
            </a:r>
            <a:r>
              <a:rPr lang="en-US" dirty="0" smtClean="0"/>
              <a:t>If there is  previous order, enter the date and terms here.</a:t>
            </a: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4680732" y="57150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447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537988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3)</a:t>
            </a:r>
            <a:endParaRPr lang="en-US" dirty="0"/>
          </a:p>
        </p:txBody>
      </p:sp>
      <p:sp>
        <p:nvSpPr>
          <p:cNvPr id="3" name="Text Placeholder 2"/>
          <p:cNvSpPr>
            <a:spLocks noGrp="1"/>
          </p:cNvSpPr>
          <p:nvPr>
            <p:ph type="body" idx="2"/>
          </p:nvPr>
        </p:nvSpPr>
        <p:spPr>
          <a:xfrm>
            <a:off x="5521360" y="1676400"/>
            <a:ext cx="3383280" cy="4617720"/>
          </a:xfrm>
        </p:spPr>
        <p:txBody>
          <a:bodyPr>
            <a:normAutofit/>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b="1" dirty="0" smtClean="0"/>
              <a:t>Item 8.  </a:t>
            </a:r>
            <a:r>
              <a:rPr lang="en-US" dirty="0" smtClean="0"/>
              <a:t>If other relief is requested, check this box and enter the other relief being requested.</a:t>
            </a:r>
            <a:endParaRPr lang="en-US" dirty="0"/>
          </a:p>
        </p:txBody>
      </p:sp>
      <p:sp>
        <p:nvSpPr>
          <p:cNvPr id="6" name="Left Arrow 5"/>
          <p:cNvSpPr/>
          <p:nvPr/>
        </p:nvSpPr>
        <p:spPr>
          <a:xfrm>
            <a:off x="5105400" y="59436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7954419">
            <a:off x="321019" y="5305982"/>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319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51" y="228601"/>
            <a:ext cx="5415749" cy="661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a:t>
            </a:r>
            <a:r>
              <a:rPr lang="en-US" dirty="0"/>
              <a:t>4</a:t>
            </a:r>
            <a:r>
              <a:rPr lang="en-US" dirty="0" smtClean="0"/>
              <a:t>)</a:t>
            </a:r>
            <a:endParaRPr lang="en-US" dirty="0"/>
          </a:p>
        </p:txBody>
      </p:sp>
      <p:sp>
        <p:nvSpPr>
          <p:cNvPr id="3" name="Text Placeholder 2"/>
          <p:cNvSpPr>
            <a:spLocks noGrp="1"/>
          </p:cNvSpPr>
          <p:nvPr>
            <p:ph type="body" idx="2"/>
          </p:nvPr>
        </p:nvSpPr>
        <p:spPr>
          <a:xfrm>
            <a:off x="5521360" y="1676400"/>
            <a:ext cx="3383280" cy="4617720"/>
          </a:xfrm>
        </p:spPr>
        <p:txBody>
          <a:bodyPr>
            <a:normAutofit/>
          </a:bodyPr>
          <a:lstStyle/>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b="1" dirty="0" smtClean="0"/>
              <a:t>Item 10.  </a:t>
            </a:r>
            <a:r>
              <a:rPr lang="en-US" dirty="0" smtClean="0"/>
              <a:t>Check the box for this item. </a:t>
            </a:r>
            <a:r>
              <a:rPr lang="en-US" b="1" dirty="0" smtClean="0"/>
              <a:t> </a:t>
            </a:r>
            <a:r>
              <a:rPr lang="en-US" dirty="0" smtClean="0"/>
              <a:t>Facts supporting the request can be written here or on a separate declaration page.  If you use a separate declaration page, check the box for “Contained in the attached declaration.”</a:t>
            </a: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5029200" y="2971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161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51" y="228601"/>
            <a:ext cx="5415749" cy="661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a:t>
            </a:r>
            <a:r>
              <a:rPr lang="en-US" dirty="0"/>
              <a:t>4</a:t>
            </a:r>
            <a:r>
              <a:rPr lang="en-US" dirty="0" smtClean="0"/>
              <a:t>)</a:t>
            </a:r>
            <a:endParaRPr lang="en-US" dirty="0"/>
          </a:p>
        </p:txBody>
      </p:sp>
      <p:sp>
        <p:nvSpPr>
          <p:cNvPr id="3" name="Text Placeholder 2"/>
          <p:cNvSpPr>
            <a:spLocks noGrp="1"/>
          </p:cNvSpPr>
          <p:nvPr>
            <p:ph type="body" idx="2"/>
          </p:nvPr>
        </p:nvSpPr>
        <p:spPr>
          <a:xfrm>
            <a:off x="5521360" y="1676400"/>
            <a:ext cx="3383280" cy="4617720"/>
          </a:xfrm>
        </p:spPr>
        <p:txBody>
          <a:bodyPr>
            <a:normAutofit/>
          </a:bodyPr>
          <a:lstStyle/>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dirty="0" smtClean="0"/>
              <a:t>Enter the date, your printed name and your signature here.</a:t>
            </a: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7" name="Left Arrow 6"/>
          <p:cNvSpPr/>
          <p:nvPr/>
        </p:nvSpPr>
        <p:spPr>
          <a:xfrm rot="17954419">
            <a:off x="602144" y="5308476"/>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7954419">
            <a:off x="3573945" y="5638802"/>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7954419">
            <a:off x="1668946" y="5638800"/>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391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6" y="152400"/>
            <a:ext cx="5225882"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normAutofit fontScale="90000"/>
          </a:bodyPr>
          <a:lstStyle/>
          <a:p>
            <a:pPr algn="ctr"/>
            <a:r>
              <a:rPr lang="en-US" dirty="0" smtClean="0"/>
              <a:t>Child Custody and Visitation Attachment</a:t>
            </a:r>
            <a:br>
              <a:rPr lang="en-US" dirty="0" smtClean="0"/>
            </a:br>
            <a:r>
              <a:rPr lang="en-US" dirty="0" smtClean="0"/>
              <a:t>(page 1)</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r>
              <a:rPr lang="en-US" dirty="0" smtClean="0"/>
              <a:t>Enter the Petitioner, Respondent and Case Number here.</a:t>
            </a:r>
          </a:p>
          <a:p>
            <a:pPr marL="294894" indent="-285750">
              <a:buFont typeface="Arial" pitchFamily="34" charset="0"/>
              <a:buChar char="•"/>
            </a:pPr>
            <a:endParaRPr lang="en-US" dirty="0"/>
          </a:p>
          <a:p>
            <a:pPr marL="294894" indent="-285750">
              <a:buFont typeface="Arial" pitchFamily="34" charset="0"/>
              <a:buChar char="•"/>
            </a:pPr>
            <a:r>
              <a:rPr lang="en-US" dirty="0" smtClean="0"/>
              <a:t>Note:  This should be the same as the Request for Order.</a:t>
            </a:r>
            <a:endParaRPr lang="en-US" dirty="0"/>
          </a:p>
        </p:txBody>
      </p:sp>
      <p:sp>
        <p:nvSpPr>
          <p:cNvPr id="7" name="Left Arrow 6"/>
          <p:cNvSpPr/>
          <p:nvPr/>
        </p:nvSpPr>
        <p:spPr>
          <a:xfrm rot="19341435">
            <a:off x="4524408" y="116387"/>
            <a:ext cx="3958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9341435">
            <a:off x="1705009" y="312973"/>
            <a:ext cx="3958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9341435">
            <a:off x="1628808" y="57406"/>
            <a:ext cx="3958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452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6" y="152400"/>
            <a:ext cx="5225882"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normAutofit fontScale="90000"/>
          </a:bodyPr>
          <a:lstStyle/>
          <a:p>
            <a:pPr algn="ctr"/>
            <a:r>
              <a:rPr lang="en-US" dirty="0" smtClean="0"/>
              <a:t>Child Custody and Visitation Attachment</a:t>
            </a:r>
            <a:br>
              <a:rPr lang="en-US" dirty="0" smtClean="0"/>
            </a:br>
            <a:r>
              <a:rPr lang="en-US" dirty="0" smtClean="0"/>
              <a:t>(page 1)</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r>
              <a:rPr lang="en-US" dirty="0" smtClean="0"/>
              <a:t>Check this box and enter “Request for Order” here.</a:t>
            </a:r>
            <a:endParaRPr lang="en-US" dirty="0"/>
          </a:p>
        </p:txBody>
      </p:sp>
      <p:sp>
        <p:nvSpPr>
          <p:cNvPr id="7" name="Left Arrow 6"/>
          <p:cNvSpPr/>
          <p:nvPr/>
        </p:nvSpPr>
        <p:spPr>
          <a:xfrm rot="19341435">
            <a:off x="4026376" y="539149"/>
            <a:ext cx="3958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19341435">
            <a:off x="5063802" y="750530"/>
            <a:ext cx="3958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321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6" y="152400"/>
            <a:ext cx="5225882"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normAutofit fontScale="90000"/>
          </a:bodyPr>
          <a:lstStyle/>
          <a:p>
            <a:pPr algn="ctr"/>
            <a:r>
              <a:rPr lang="en-US" dirty="0" smtClean="0"/>
              <a:t>Child Custody and Visitation Attachment</a:t>
            </a:r>
            <a:br>
              <a:rPr lang="en-US" dirty="0" smtClean="0"/>
            </a:br>
            <a:r>
              <a:rPr lang="en-US" dirty="0" smtClean="0"/>
              <a:t>(page 1)</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r>
              <a:rPr lang="en-US" b="1" dirty="0" smtClean="0"/>
              <a:t>Item 1.  </a:t>
            </a:r>
            <a:r>
              <a:rPr lang="en-US" dirty="0" smtClean="0"/>
              <a:t>If child custody is being sought (either for new orders or to change the current order), check this box and enter the child(</a:t>
            </a:r>
            <a:r>
              <a:rPr lang="en-US" dirty="0" err="1" smtClean="0"/>
              <a:t>ren</a:t>
            </a:r>
            <a:r>
              <a:rPr lang="en-US" dirty="0" smtClean="0"/>
              <a:t>)’s name(s), birth date(s), and the Name(s) of the person(s) who will have legal and/or physical custody.</a:t>
            </a:r>
            <a:endParaRPr lang="en-US" dirty="0"/>
          </a:p>
        </p:txBody>
      </p:sp>
      <p:sp>
        <p:nvSpPr>
          <p:cNvPr id="7" name="Left Arrow 6"/>
          <p:cNvSpPr/>
          <p:nvPr/>
        </p:nvSpPr>
        <p:spPr>
          <a:xfrm rot="19341435">
            <a:off x="3610007" y="1555642"/>
            <a:ext cx="3958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9341435">
            <a:off x="333409" y="1163881"/>
            <a:ext cx="3958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9341435">
            <a:off x="966680" y="1600564"/>
            <a:ext cx="3958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19341435">
            <a:off x="4676807" y="1589063"/>
            <a:ext cx="3958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rot="19341435">
            <a:off x="2086007" y="1586641"/>
            <a:ext cx="3958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184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6" y="152400"/>
            <a:ext cx="5225882"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lstStyle/>
          <a:p>
            <a:pPr algn="ctr"/>
            <a:r>
              <a:rPr lang="en-US" dirty="0" smtClean="0"/>
              <a:t>Child Custody and Visitation Attachment</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r>
              <a:rPr lang="en-US" b="1" dirty="0" smtClean="0"/>
              <a:t>Item 2.  </a:t>
            </a:r>
            <a:r>
              <a:rPr lang="en-US" dirty="0" smtClean="0"/>
              <a:t>Check this box if you are requesting visitation or a change in visitation.</a:t>
            </a:r>
          </a:p>
          <a:p>
            <a:pPr marL="294894" indent="-285750">
              <a:buFont typeface="Arial" pitchFamily="34" charset="0"/>
              <a:buChar char="•"/>
            </a:pPr>
            <a:endParaRPr lang="en-US" dirty="0"/>
          </a:p>
        </p:txBody>
      </p:sp>
      <p:sp>
        <p:nvSpPr>
          <p:cNvPr id="8" name="Left Arrow 7"/>
          <p:cNvSpPr/>
          <p:nvPr/>
        </p:nvSpPr>
        <p:spPr>
          <a:xfrm rot="18975207">
            <a:off x="234477" y="2027276"/>
            <a:ext cx="445445"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226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your address and phone number here.</a:t>
            </a:r>
          </a:p>
          <a:p>
            <a:pPr marL="294894" indent="-285750">
              <a:buFont typeface="Arial" pitchFamily="34" charset="0"/>
              <a:buChar char="•"/>
            </a:pPr>
            <a:endParaRPr lang="en-US" dirty="0"/>
          </a:p>
          <a:p>
            <a:endParaRPr lang="en-US" dirty="0" smtClean="0"/>
          </a:p>
        </p:txBody>
      </p:sp>
      <p:sp>
        <p:nvSpPr>
          <p:cNvPr id="5" name="Left Arrow 4"/>
          <p:cNvSpPr/>
          <p:nvPr/>
        </p:nvSpPr>
        <p:spPr>
          <a:xfrm>
            <a:off x="2273734" y="4572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9363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6" y="152400"/>
            <a:ext cx="5225882"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lstStyle/>
          <a:p>
            <a:pPr algn="ctr"/>
            <a:r>
              <a:rPr lang="en-US" dirty="0" smtClean="0"/>
              <a:t>Child Custody and Visitation Attachment</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r>
              <a:rPr lang="en-US" b="1" dirty="0" smtClean="0"/>
              <a:t>Item 2.a.  </a:t>
            </a:r>
            <a:r>
              <a:rPr lang="en-US" dirty="0" smtClean="0"/>
              <a:t>Check this box if you want an order for “Reasonable” visitation.  If you do so, and the other party does not respond, the resulting order will not provide any specific day(s) or time(s) for the visitation.</a:t>
            </a:r>
          </a:p>
          <a:p>
            <a:pPr marL="294894" indent="-285750">
              <a:buFont typeface="Arial" pitchFamily="34" charset="0"/>
              <a:buChar char="•"/>
            </a:pPr>
            <a:endParaRPr lang="en-US" dirty="0"/>
          </a:p>
        </p:txBody>
      </p:sp>
      <p:sp>
        <p:nvSpPr>
          <p:cNvPr id="8" name="Left Arrow 7"/>
          <p:cNvSpPr/>
          <p:nvPr/>
        </p:nvSpPr>
        <p:spPr>
          <a:xfrm rot="18975207">
            <a:off x="474409" y="2179676"/>
            <a:ext cx="445445"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842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6" y="152400"/>
            <a:ext cx="5225882"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lstStyle/>
          <a:p>
            <a:pPr algn="ctr"/>
            <a:r>
              <a:rPr lang="en-US" dirty="0" smtClean="0"/>
              <a:t>Child Custody and Visitation Attachment</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r>
              <a:rPr lang="en-US" b="1" dirty="0" smtClean="0"/>
              <a:t>Item 2.c.  </a:t>
            </a:r>
            <a:r>
              <a:rPr lang="en-US" dirty="0" smtClean="0"/>
              <a:t>Regardless of your choices, you will be required to go to mediation at the Lamoreaux Justice Center (LJC).  Check this box and ad “LJC” at the end of this line.</a:t>
            </a:r>
          </a:p>
          <a:p>
            <a:pPr marL="294894" indent="-285750">
              <a:buFont typeface="Arial" pitchFamily="34" charset="0"/>
              <a:buChar char="•"/>
            </a:pPr>
            <a:endParaRPr lang="en-US" dirty="0"/>
          </a:p>
          <a:p>
            <a:pPr marL="294894" indent="-285750">
              <a:buFont typeface="Arial" pitchFamily="34" charset="0"/>
              <a:buChar char="•"/>
            </a:pPr>
            <a:r>
              <a:rPr lang="en-US" dirty="0" smtClean="0"/>
              <a:t>Remember, if the other party does not respond, you will likely receive exactly what you request on this page.</a:t>
            </a:r>
            <a:endParaRPr lang="en-US" dirty="0"/>
          </a:p>
        </p:txBody>
      </p:sp>
      <p:sp>
        <p:nvSpPr>
          <p:cNvPr id="7" name="Left Arrow 6"/>
          <p:cNvSpPr/>
          <p:nvPr/>
        </p:nvSpPr>
        <p:spPr>
          <a:xfrm rot="18975207">
            <a:off x="322008" y="2027278"/>
            <a:ext cx="445445"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8975207">
            <a:off x="514589" y="2500431"/>
            <a:ext cx="445445"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512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6" y="152400"/>
            <a:ext cx="5225882"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lstStyle/>
          <a:p>
            <a:pPr algn="ctr"/>
            <a:r>
              <a:rPr lang="en-US" dirty="0" smtClean="0"/>
              <a:t>Child Custody and Visitation Attachment</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r>
              <a:rPr lang="en-US" b="1" dirty="0" smtClean="0"/>
              <a:t>Item 2.d.  </a:t>
            </a:r>
            <a:r>
              <a:rPr lang="en-US" dirty="0" smtClean="0"/>
              <a:t>If you do not want the other party to have visitation, check this box.</a:t>
            </a:r>
            <a:endParaRPr lang="en-US" dirty="0"/>
          </a:p>
        </p:txBody>
      </p:sp>
      <p:sp>
        <p:nvSpPr>
          <p:cNvPr id="7" name="Left Arrow 6"/>
          <p:cNvSpPr/>
          <p:nvPr/>
        </p:nvSpPr>
        <p:spPr>
          <a:xfrm rot="18975207">
            <a:off x="472978" y="2636876"/>
            <a:ext cx="445445"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095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6" y="152400"/>
            <a:ext cx="5225882"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lstStyle/>
          <a:p>
            <a:pPr algn="ctr"/>
            <a:r>
              <a:rPr lang="en-US" dirty="0" smtClean="0"/>
              <a:t>Child Custody and Visitation Attachment</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r>
              <a:rPr lang="en-US" b="1" dirty="0" smtClean="0"/>
              <a:t>Item 2.e.  </a:t>
            </a:r>
            <a:r>
              <a:rPr lang="en-US" dirty="0" smtClean="0"/>
              <a:t>To specify the visitation to be granted to either you or the other party, check the appropriate box (see the case caption at the top of the page to see which is which).</a:t>
            </a:r>
            <a:endParaRPr lang="en-US" dirty="0"/>
          </a:p>
        </p:txBody>
      </p:sp>
      <p:sp>
        <p:nvSpPr>
          <p:cNvPr id="7" name="Left Arrow 6"/>
          <p:cNvSpPr/>
          <p:nvPr/>
        </p:nvSpPr>
        <p:spPr>
          <a:xfrm rot="18975207">
            <a:off x="462621" y="2713076"/>
            <a:ext cx="445445"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8975207">
            <a:off x="1922208" y="2628899"/>
            <a:ext cx="445445"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798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6" y="152400"/>
            <a:ext cx="5225882"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lstStyle/>
          <a:p>
            <a:pPr algn="ctr"/>
            <a:r>
              <a:rPr lang="en-US" dirty="0" smtClean="0"/>
              <a:t>Child Custody and Visitation Attachment</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r>
              <a:rPr lang="en-US" dirty="0" smtClean="0"/>
              <a:t>Remember, if the other party does not respond, your order will most likely be for what you are requesting in terms of visitation.  </a:t>
            </a:r>
          </a:p>
          <a:p>
            <a:pPr marL="294894" indent="-285750">
              <a:buFont typeface="Arial" pitchFamily="34" charset="0"/>
              <a:buChar char="•"/>
            </a:pPr>
            <a:endParaRPr lang="en-US" dirty="0"/>
          </a:p>
          <a:p>
            <a:pPr marL="294894" indent="-285750">
              <a:buFont typeface="Arial" pitchFamily="34" charset="0"/>
              <a:buChar char="•"/>
            </a:pPr>
            <a:r>
              <a:rPr lang="en-US" dirty="0" smtClean="0"/>
              <a:t>Check the appropriate box(</a:t>
            </a:r>
            <a:r>
              <a:rPr lang="en-US" dirty="0" err="1" smtClean="0"/>
              <a:t>es</a:t>
            </a:r>
            <a:r>
              <a:rPr lang="en-US" dirty="0" smtClean="0"/>
              <a:t>) and enter the day and time for the visitation to begin and end.  If you use the “Weekends” section, check the box for the weekend(s) you are requesting visitation for.</a:t>
            </a:r>
          </a:p>
          <a:p>
            <a:pPr marL="294894" indent="-285750">
              <a:buFont typeface="Arial" pitchFamily="34" charset="0"/>
              <a:buChar char="•"/>
            </a:pPr>
            <a:endParaRPr lang="en-US" dirty="0"/>
          </a:p>
          <a:p>
            <a:pPr marL="294894" indent="-285750">
              <a:buFont typeface="Arial" pitchFamily="34" charset="0"/>
              <a:buChar char="•"/>
            </a:pPr>
            <a:r>
              <a:rPr lang="en-US" dirty="0" smtClean="0"/>
              <a:t>If your desired visitation does not ‘fit’ on of the sections, check the box for “Other” and write in what you want.</a:t>
            </a:r>
            <a:endParaRPr lang="en-US" dirty="0"/>
          </a:p>
        </p:txBody>
      </p:sp>
      <p:sp>
        <p:nvSpPr>
          <p:cNvPr id="7" name="Left Arrow 6"/>
          <p:cNvSpPr/>
          <p:nvPr/>
        </p:nvSpPr>
        <p:spPr>
          <a:xfrm rot="18975207">
            <a:off x="462621" y="2713076"/>
            <a:ext cx="445445"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8975207">
            <a:off x="1922208" y="2628899"/>
            <a:ext cx="445445"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139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 y="228601"/>
            <a:ext cx="5409460" cy="652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lstStyle/>
          <a:p>
            <a:pPr algn="ctr"/>
            <a:r>
              <a:rPr lang="en-US" dirty="0" smtClean="0"/>
              <a:t>Child Custody and Visitation Attachment (page 2)</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r>
              <a:rPr lang="en-US" b="1" dirty="0" smtClean="0"/>
              <a:t>Item 3.  </a:t>
            </a:r>
            <a:r>
              <a:rPr lang="en-US" dirty="0" smtClean="0"/>
              <a:t>This section is used if you want to require that visitation be supervised, in which case you will need to complete all items in this section, including attaching the required declaration.</a:t>
            </a:r>
          </a:p>
          <a:p>
            <a:pPr marL="294894" indent="-285750">
              <a:buFont typeface="Arial" pitchFamily="34" charset="0"/>
              <a:buChar char="•"/>
            </a:pPr>
            <a:endParaRPr lang="en-US" dirty="0"/>
          </a:p>
        </p:txBody>
      </p:sp>
      <p:sp>
        <p:nvSpPr>
          <p:cNvPr id="7" name="Left Arrow 6"/>
          <p:cNvSpPr/>
          <p:nvPr/>
        </p:nvSpPr>
        <p:spPr>
          <a:xfrm>
            <a:off x="4876800" y="9144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1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 y="228601"/>
            <a:ext cx="5409460" cy="652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lstStyle/>
          <a:p>
            <a:pPr algn="ctr"/>
            <a:r>
              <a:rPr lang="en-US" dirty="0" smtClean="0"/>
              <a:t>Child Custody and Visitation Attachment (page 2)</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r>
              <a:rPr lang="en-US" b="1" dirty="0" smtClean="0"/>
              <a:t>Item 4.</a:t>
            </a:r>
            <a:r>
              <a:rPr lang="en-US" dirty="0" smtClean="0"/>
              <a:t>  This section is used if you want to specify any of these items regarding transportation for visitation and the place of exchange.</a:t>
            </a:r>
          </a:p>
          <a:p>
            <a:pPr marL="294894" indent="-285750">
              <a:buFont typeface="Arial" pitchFamily="34" charset="0"/>
              <a:buChar char="•"/>
            </a:pPr>
            <a:endParaRPr lang="en-US" dirty="0"/>
          </a:p>
          <a:p>
            <a:pPr lvl="1"/>
            <a:r>
              <a:rPr lang="en-US" dirty="0" smtClean="0">
                <a:solidFill>
                  <a:schemeClr val="tx1"/>
                </a:solidFill>
              </a:rPr>
              <a:t>For example, if you want the children to be driven only by a licensed and insured driver, check the box for “4.” and “e.”</a:t>
            </a:r>
            <a:endParaRPr lang="en-US" dirty="0">
              <a:solidFill>
                <a:schemeClr val="tx1"/>
              </a:solidFill>
            </a:endParaRPr>
          </a:p>
        </p:txBody>
      </p:sp>
      <p:sp>
        <p:nvSpPr>
          <p:cNvPr id="7" name="Left Arrow 6"/>
          <p:cNvSpPr/>
          <p:nvPr/>
        </p:nvSpPr>
        <p:spPr>
          <a:xfrm>
            <a:off x="4800600" y="24384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556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 y="228601"/>
            <a:ext cx="5409460" cy="652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lstStyle/>
          <a:p>
            <a:pPr algn="ctr"/>
            <a:r>
              <a:rPr lang="en-US" dirty="0" smtClean="0"/>
              <a:t>Child Custody and Visitation Attachment (page 2)</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b="1" dirty="0" smtClean="0"/>
              <a:t>Item 5. </a:t>
            </a:r>
            <a:r>
              <a:rPr lang="en-US" dirty="0" smtClean="0"/>
              <a:t>This section is used if you want to have any travel restrictions.</a:t>
            </a:r>
          </a:p>
          <a:p>
            <a:pPr marL="294894" indent="-285750">
              <a:buFont typeface="Arial" pitchFamily="34" charset="0"/>
              <a:buChar char="•"/>
            </a:pPr>
            <a:endParaRPr lang="en-US" dirty="0"/>
          </a:p>
          <a:p>
            <a:pPr lvl="1" indent="0"/>
            <a:r>
              <a:rPr lang="en-US" dirty="0" smtClean="0">
                <a:solidFill>
                  <a:schemeClr val="tx1"/>
                </a:solidFill>
              </a:rPr>
              <a:t>For example, if you do not want the other party to be able to take the children outside of the State of California without your written permission or a court order, check “5” and also “a.”  </a:t>
            </a:r>
          </a:p>
          <a:p>
            <a:pPr marL="294894" indent="-285750">
              <a:buFont typeface="Arial" pitchFamily="34" charset="0"/>
              <a:buChar char="•"/>
            </a:pPr>
            <a:endParaRPr lang="en-US" dirty="0"/>
          </a:p>
        </p:txBody>
      </p:sp>
      <p:sp>
        <p:nvSpPr>
          <p:cNvPr id="7" name="Left Arrow 6"/>
          <p:cNvSpPr/>
          <p:nvPr/>
        </p:nvSpPr>
        <p:spPr>
          <a:xfrm>
            <a:off x="4744376" y="40326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854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 y="228601"/>
            <a:ext cx="5409460" cy="652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lstStyle/>
          <a:p>
            <a:pPr algn="ctr"/>
            <a:r>
              <a:rPr lang="en-US" dirty="0" smtClean="0"/>
              <a:t>Child Custody and Visitation Attachment (page 2)</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r>
              <a:rPr lang="en-US" b="1" dirty="0" smtClean="0"/>
              <a:t>Items 6 – 9.  </a:t>
            </a:r>
            <a:r>
              <a:rPr lang="en-US" dirty="0" smtClean="0"/>
              <a:t>Check the box for these sections if they apply to your case, and complete the designated form for each box you check.</a:t>
            </a:r>
          </a:p>
          <a:p>
            <a:pPr marL="294894" indent="-285750">
              <a:buFont typeface="Arial" pitchFamily="34" charset="0"/>
              <a:buChar char="•"/>
            </a:pPr>
            <a:endParaRPr lang="en-US" dirty="0"/>
          </a:p>
        </p:txBody>
      </p:sp>
      <p:sp>
        <p:nvSpPr>
          <p:cNvPr id="7" name="Left Arrow 6"/>
          <p:cNvSpPr/>
          <p:nvPr/>
        </p:nvSpPr>
        <p:spPr>
          <a:xfrm>
            <a:off x="4600853" y="4495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753253" y="4876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4769529" y="5199355"/>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0378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 y="228601"/>
            <a:ext cx="5409460" cy="652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lstStyle/>
          <a:p>
            <a:pPr algn="ctr"/>
            <a:r>
              <a:rPr lang="en-US" dirty="0" smtClean="0"/>
              <a:t>Child Custody and Visitation Attachment (page 2)</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r>
              <a:rPr lang="en-US" b="1" dirty="0" smtClean="0"/>
              <a:t>Item 10.  </a:t>
            </a:r>
            <a:r>
              <a:rPr lang="en-US" dirty="0" smtClean="0"/>
              <a:t>Check this box if you are requesting any other orders regarding custody and/or visitation, and state what you are asking for.</a:t>
            </a:r>
          </a:p>
          <a:p>
            <a:pPr marL="294894" indent="-285750">
              <a:buFont typeface="Arial" pitchFamily="34" charset="0"/>
              <a:buChar char="•"/>
            </a:pPr>
            <a:endParaRPr lang="en-US" dirty="0"/>
          </a:p>
        </p:txBody>
      </p:sp>
      <p:sp>
        <p:nvSpPr>
          <p:cNvPr id="8" name="Left Arrow 7"/>
          <p:cNvSpPr/>
          <p:nvPr/>
        </p:nvSpPr>
        <p:spPr>
          <a:xfrm>
            <a:off x="4724400" y="5638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027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“IN PRO PER” after “Attorney for:”  This means you are self-represented (no attorney).</a:t>
            </a:r>
          </a:p>
          <a:p>
            <a:pPr marL="294894" indent="-285750">
              <a:buFont typeface="Arial" pitchFamily="34" charset="0"/>
              <a:buChar char="•"/>
            </a:pPr>
            <a:endParaRPr lang="en-US" dirty="0"/>
          </a:p>
          <a:p>
            <a:pPr marL="294894" indent="-285750">
              <a:buFont typeface="Arial" pitchFamily="34" charset="0"/>
              <a:buChar char="•"/>
            </a:pPr>
            <a:r>
              <a:rPr lang="en-US" dirty="0" smtClean="0"/>
              <a:t>If Child Support Services is involved, enter your CSS case number here.</a:t>
            </a:r>
          </a:p>
        </p:txBody>
      </p:sp>
      <p:sp>
        <p:nvSpPr>
          <p:cNvPr id="5" name="Left Arrow 4"/>
          <p:cNvSpPr/>
          <p:nvPr/>
        </p:nvSpPr>
        <p:spPr>
          <a:xfrm>
            <a:off x="2781300" y="9906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3873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normAutofit/>
          </a:bodyPr>
          <a:lstStyle/>
          <a:p>
            <a:r>
              <a:rPr lang="en-US" dirty="0" smtClean="0"/>
              <a:t>Enter your name, address, phone number, and the words “IN PRO PER” on the “Attorney For” line.</a:t>
            </a:r>
          </a:p>
          <a:p>
            <a:endParaRPr lang="en-US" dirty="0"/>
          </a:p>
          <a:p>
            <a:r>
              <a:rPr lang="en-US" dirty="0" smtClean="0"/>
              <a:t>If the Dept. of Child Support Services is involved in your case, enter your CSS case number after  the “IN PRO PER”  </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20467282">
            <a:off x="3519639" y="358057"/>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20467282">
            <a:off x="2383455" y="84557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2168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normAutofit/>
          </a:bodyPr>
          <a:lstStyle/>
          <a:p>
            <a:r>
              <a:rPr lang="en-US" dirty="0" smtClean="0"/>
              <a:t>Enter the Petitioner’s name, the Respondent’s name, and (if applicable) the Other Parent’s name here.  </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20467282">
            <a:off x="2683634" y="1653458"/>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701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normAutofit/>
          </a:bodyPr>
          <a:lstStyle/>
          <a:p>
            <a:endParaRPr lang="en-US" dirty="0" smtClean="0"/>
          </a:p>
          <a:p>
            <a:r>
              <a:rPr lang="en-US" dirty="0" smtClean="0"/>
              <a:t>Enter the court case number here.</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20467282">
            <a:off x="4891238" y="1942705"/>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124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normAutofit/>
          </a:bodyPr>
          <a:lstStyle/>
          <a:p>
            <a:endParaRPr lang="en-US" dirty="0" smtClean="0"/>
          </a:p>
          <a:p>
            <a:endParaRPr lang="en-US" dirty="0"/>
          </a:p>
          <a:p>
            <a:endParaRPr lang="en-US" dirty="0" smtClean="0"/>
          </a:p>
          <a:p>
            <a:r>
              <a:rPr lang="en-US" b="1" dirty="0" smtClean="0"/>
              <a:t>Item 1.a.  </a:t>
            </a:r>
            <a:r>
              <a:rPr lang="en-US" dirty="0" smtClean="0"/>
              <a:t>If you are employed, enter your employer’s name here (</a:t>
            </a:r>
            <a:r>
              <a:rPr lang="en-US" u="sng" dirty="0" smtClean="0"/>
              <a:t>do not fill this section out if you are self-employed</a:t>
            </a:r>
            <a:r>
              <a:rPr lang="en-US" dirty="0" smtClean="0"/>
              <a:t>).</a:t>
            </a:r>
          </a:p>
          <a:p>
            <a:endParaRPr lang="en-US" dirty="0"/>
          </a:p>
          <a:p>
            <a:r>
              <a:rPr lang="en-US" dirty="0" smtClean="0"/>
              <a:t>If you are unemployed, enter the name of your last employer, followed by:</a:t>
            </a:r>
          </a:p>
          <a:p>
            <a:r>
              <a:rPr lang="en-US" dirty="0" smtClean="0"/>
              <a:t>“unemployed”.</a:t>
            </a:r>
          </a:p>
          <a:p>
            <a:endParaRPr lang="en-US" dirty="0"/>
          </a:p>
          <a:p>
            <a:r>
              <a:rPr lang="en-US" dirty="0" smtClean="0"/>
              <a:t>If you are self-employed, enter “Self employed” and provide information about your self-employment on page 2, item 7.</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20467282">
            <a:off x="1690838" y="2339258"/>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401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normAutofit/>
          </a:bodyPr>
          <a:lstStyle/>
          <a:p>
            <a:endParaRPr lang="en-US" dirty="0" smtClean="0"/>
          </a:p>
          <a:p>
            <a:endParaRPr lang="en-US" dirty="0"/>
          </a:p>
          <a:p>
            <a:endParaRPr lang="en-US" dirty="0" smtClean="0"/>
          </a:p>
          <a:p>
            <a:r>
              <a:rPr lang="en-US" b="1" dirty="0" smtClean="0"/>
              <a:t>Item 1.b.  </a:t>
            </a:r>
            <a:r>
              <a:rPr lang="en-US" dirty="0" smtClean="0"/>
              <a:t>Enter the address of the employer from 1.a.</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20467282">
            <a:off x="2148038" y="2415457"/>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305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normAutofit/>
          </a:bodyPr>
          <a:lstStyle/>
          <a:p>
            <a:endParaRPr lang="en-US" dirty="0" smtClean="0"/>
          </a:p>
          <a:p>
            <a:endParaRPr lang="en-US" dirty="0"/>
          </a:p>
          <a:p>
            <a:endParaRPr lang="en-US" dirty="0" smtClean="0"/>
          </a:p>
          <a:p>
            <a:r>
              <a:rPr lang="en-US" b="1" dirty="0" smtClean="0"/>
              <a:t>Item 1.c.  </a:t>
            </a:r>
            <a:r>
              <a:rPr lang="en-US" dirty="0" smtClean="0"/>
              <a:t>Enter the phone number of the employer from 1.a.</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20467282">
            <a:off x="2383456" y="2567857"/>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255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normAutofit/>
          </a:bodyPr>
          <a:lstStyle/>
          <a:p>
            <a:endParaRPr lang="en-US" dirty="0" smtClean="0"/>
          </a:p>
          <a:p>
            <a:endParaRPr lang="en-US" dirty="0"/>
          </a:p>
          <a:p>
            <a:endParaRPr lang="en-US" dirty="0" smtClean="0"/>
          </a:p>
          <a:p>
            <a:r>
              <a:rPr lang="en-US" b="1" dirty="0" smtClean="0"/>
              <a:t>Item 1.d.  </a:t>
            </a:r>
            <a:r>
              <a:rPr lang="en-US" dirty="0" smtClean="0"/>
              <a:t>Enter your occupation/job title here.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20467282">
            <a:off x="2383456" y="2644057"/>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0900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normAutofit/>
          </a:bodyPr>
          <a:lstStyle/>
          <a:p>
            <a:endParaRPr lang="en-US" dirty="0" smtClean="0"/>
          </a:p>
          <a:p>
            <a:endParaRPr lang="en-US" dirty="0"/>
          </a:p>
          <a:p>
            <a:endParaRPr lang="en-US" dirty="0" smtClean="0"/>
          </a:p>
          <a:p>
            <a:r>
              <a:rPr lang="en-US" b="1" dirty="0" smtClean="0"/>
              <a:t>Item 1.e.  </a:t>
            </a:r>
            <a:r>
              <a:rPr lang="en-US" dirty="0" smtClean="0"/>
              <a:t>Enter the date you started this job.</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20467282">
            <a:off x="2389547" y="2720258"/>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043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normAutofit/>
          </a:bodyPr>
          <a:lstStyle/>
          <a:p>
            <a:endParaRPr lang="en-US" dirty="0" smtClean="0"/>
          </a:p>
          <a:p>
            <a:endParaRPr lang="en-US" dirty="0"/>
          </a:p>
          <a:p>
            <a:endParaRPr lang="en-US" dirty="0" smtClean="0"/>
          </a:p>
          <a:p>
            <a:r>
              <a:rPr lang="en-US" b="1" dirty="0" smtClean="0"/>
              <a:t>Item 1.f.  </a:t>
            </a:r>
            <a:r>
              <a:rPr lang="en-US" dirty="0" smtClean="0"/>
              <a:t>If you are unemployed, enter the date your last job ended here.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20467282">
            <a:off x="2816995" y="2872657"/>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4906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normAutofit/>
          </a:bodyPr>
          <a:lstStyle/>
          <a:p>
            <a:endParaRPr lang="en-US" dirty="0" smtClean="0"/>
          </a:p>
          <a:p>
            <a:endParaRPr lang="en-US" dirty="0"/>
          </a:p>
          <a:p>
            <a:endParaRPr lang="en-US" dirty="0" smtClean="0"/>
          </a:p>
          <a:p>
            <a:r>
              <a:rPr lang="en-US" b="1" dirty="0" smtClean="0"/>
              <a:t>Item 1.g.  </a:t>
            </a:r>
            <a:r>
              <a:rPr lang="en-US" dirty="0" smtClean="0"/>
              <a:t>Enter the average number of hours you work per week.</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20467282">
            <a:off x="2816994" y="3025057"/>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266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this information (the Court’s Address)  on the form.</a:t>
            </a:r>
          </a:p>
        </p:txBody>
      </p:sp>
      <p:sp>
        <p:nvSpPr>
          <p:cNvPr id="5" name="Left Arrow 4"/>
          <p:cNvSpPr/>
          <p:nvPr/>
        </p:nvSpPr>
        <p:spPr>
          <a:xfrm>
            <a:off x="2773162" y="13716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88168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normAutofit/>
          </a:bodyPr>
          <a:lstStyle/>
          <a:p>
            <a:endParaRPr lang="en-US" dirty="0" smtClean="0"/>
          </a:p>
          <a:p>
            <a:endParaRPr lang="en-US" dirty="0"/>
          </a:p>
          <a:p>
            <a:endParaRPr lang="en-US" dirty="0" smtClean="0"/>
          </a:p>
          <a:p>
            <a:endParaRPr lang="en-US" b="1" dirty="0" smtClean="0"/>
          </a:p>
          <a:p>
            <a:endParaRPr lang="en-US" b="1" dirty="0"/>
          </a:p>
          <a:p>
            <a:endParaRPr lang="en-US" b="1" dirty="0" smtClean="0"/>
          </a:p>
          <a:p>
            <a:r>
              <a:rPr lang="en-US" b="1" dirty="0" smtClean="0"/>
              <a:t>Item 1.h.  </a:t>
            </a:r>
            <a:r>
              <a:rPr lang="en-US" dirty="0" smtClean="0"/>
              <a:t>If you are paid an hourly wage, enter it and check the “per hour” box.  If you are paid a weekly or monthly salary, enter the gross amount (before deductions) you are paid and check the appropriate box.</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20467282">
            <a:off x="5196039" y="312087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345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normAutofit/>
          </a:bodyPr>
          <a:lstStyle/>
          <a:p>
            <a:r>
              <a:rPr lang="en-US" b="1" dirty="0" smtClean="0"/>
              <a:t>Item 2.  </a:t>
            </a:r>
            <a:r>
              <a:rPr lang="en-US" dirty="0" smtClean="0"/>
              <a:t>Enter the following:</a:t>
            </a:r>
          </a:p>
          <a:p>
            <a:endParaRPr lang="en-US" dirty="0"/>
          </a:p>
          <a:p>
            <a:pPr marL="294894" indent="-285750">
              <a:buFont typeface="Arial" pitchFamily="34" charset="0"/>
              <a:buChar char="•"/>
            </a:pPr>
            <a:r>
              <a:rPr lang="en-US" b="1" dirty="0" smtClean="0"/>
              <a:t>Item 2.1. </a:t>
            </a:r>
            <a:r>
              <a:rPr lang="en-US" dirty="0" smtClean="0"/>
              <a:t>Your age</a:t>
            </a:r>
          </a:p>
          <a:p>
            <a:pPr marL="294894" indent="-285750">
              <a:buFont typeface="Arial" pitchFamily="34" charset="0"/>
              <a:buChar char="•"/>
            </a:pPr>
            <a:endParaRPr lang="en-US" dirty="0"/>
          </a:p>
          <a:p>
            <a:pPr marL="294894" indent="-285750">
              <a:buFont typeface="Arial" pitchFamily="34" charset="0"/>
              <a:buChar char="•"/>
            </a:pPr>
            <a:r>
              <a:rPr lang="en-US" b="1" dirty="0" smtClean="0"/>
              <a:t>Item 2.b.  </a:t>
            </a:r>
            <a:r>
              <a:rPr lang="en-US" dirty="0" smtClean="0"/>
              <a:t>If you have completed high school (or the equivalent, such as GED), and if not, the highest grade you completed.</a:t>
            </a:r>
          </a:p>
          <a:p>
            <a:pPr marL="294894" indent="-285750">
              <a:buFont typeface="Arial" pitchFamily="34" charset="0"/>
              <a:buChar char="•"/>
            </a:pPr>
            <a:endParaRPr lang="en-US" dirty="0"/>
          </a:p>
          <a:p>
            <a:pPr marL="294894" indent="-285750">
              <a:buFont typeface="Arial" pitchFamily="34" charset="0"/>
              <a:buChar char="•"/>
            </a:pPr>
            <a:r>
              <a:rPr lang="en-US" b="1" dirty="0" smtClean="0"/>
              <a:t>Item 2.c.  </a:t>
            </a:r>
            <a:r>
              <a:rPr lang="en-US" dirty="0" smtClean="0"/>
              <a:t>The number of years of college completed and any degrees</a:t>
            </a:r>
          </a:p>
          <a:p>
            <a:pPr marL="294894" indent="-285750">
              <a:buFont typeface="Arial" pitchFamily="34" charset="0"/>
              <a:buChar char="•"/>
            </a:pPr>
            <a:endParaRPr lang="en-US" dirty="0"/>
          </a:p>
          <a:p>
            <a:pPr marL="294894" indent="-285750">
              <a:buFont typeface="Arial" pitchFamily="34" charset="0"/>
              <a:buChar char="•"/>
            </a:pPr>
            <a:r>
              <a:rPr lang="en-US" b="1" dirty="0" smtClean="0"/>
              <a:t>Item 2.d.  </a:t>
            </a:r>
            <a:r>
              <a:rPr lang="en-US" dirty="0" smtClean="0"/>
              <a:t>Graduate school information</a:t>
            </a:r>
          </a:p>
          <a:p>
            <a:pPr marL="294894" indent="-285750">
              <a:buFont typeface="Arial" pitchFamily="34" charset="0"/>
              <a:buChar char="•"/>
            </a:pPr>
            <a:endParaRPr lang="en-US" dirty="0"/>
          </a:p>
          <a:p>
            <a:pPr marL="294894" indent="-285750">
              <a:buFont typeface="Arial" pitchFamily="34" charset="0"/>
              <a:buChar char="•"/>
            </a:pPr>
            <a:r>
              <a:rPr lang="en-US" b="1" dirty="0" smtClean="0"/>
              <a:t>Item 2.e.  </a:t>
            </a:r>
            <a:r>
              <a:rPr lang="en-US" dirty="0" smtClean="0"/>
              <a:t>Professional/occupational  licenses and/or vocational training.</a:t>
            </a:r>
          </a:p>
          <a:p>
            <a:pPr marL="294894" indent="-285750">
              <a:buFont typeface="Arial" pitchFamily="34" charset="0"/>
              <a:buChar char="•"/>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20467282">
            <a:off x="3823635" y="357217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344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normAutofit lnSpcReduction="10000"/>
          </a:bodyPr>
          <a:lstStyle/>
          <a:p>
            <a:r>
              <a:rPr lang="en-US" b="1" dirty="0" smtClean="0"/>
              <a:t>Item 3.  </a:t>
            </a:r>
            <a:r>
              <a:rPr lang="en-US" dirty="0" smtClean="0"/>
              <a:t>Enter the following:</a:t>
            </a:r>
          </a:p>
          <a:p>
            <a:endParaRPr lang="en-US" dirty="0"/>
          </a:p>
          <a:p>
            <a:pPr marL="294894" indent="-285750">
              <a:buFont typeface="Arial" pitchFamily="34" charset="0"/>
              <a:buChar char="•"/>
            </a:pPr>
            <a:r>
              <a:rPr lang="en-US" b="1" dirty="0" smtClean="0"/>
              <a:t>3.a.  </a:t>
            </a:r>
            <a:r>
              <a:rPr lang="en-US" dirty="0" smtClean="0"/>
              <a:t>The last year for which you filed your income taxes (e.g., if you filed in 2012, it was for the year 2011).</a:t>
            </a:r>
          </a:p>
          <a:p>
            <a:pPr marL="294894" indent="-285750">
              <a:buFont typeface="Arial" pitchFamily="34" charset="0"/>
              <a:buChar char="•"/>
            </a:pPr>
            <a:endParaRPr lang="en-US" dirty="0"/>
          </a:p>
          <a:p>
            <a:pPr marL="294894" indent="-285750">
              <a:buFont typeface="Arial" pitchFamily="34" charset="0"/>
              <a:buChar char="•"/>
            </a:pPr>
            <a:r>
              <a:rPr lang="en-US" b="1" dirty="0" smtClean="0"/>
              <a:t>3.b.  </a:t>
            </a:r>
            <a:r>
              <a:rPr lang="en-US" dirty="0" smtClean="0"/>
              <a:t>Your tax filing status for the current year.</a:t>
            </a:r>
          </a:p>
          <a:p>
            <a:pPr marL="294894" indent="-285750">
              <a:buFont typeface="Arial" pitchFamily="34" charset="0"/>
              <a:buChar char="•"/>
            </a:pPr>
            <a:endParaRPr lang="en-US" dirty="0"/>
          </a:p>
          <a:p>
            <a:pPr marL="294894" indent="-285750">
              <a:buFont typeface="Arial" pitchFamily="34" charset="0"/>
              <a:buChar char="•"/>
            </a:pPr>
            <a:r>
              <a:rPr lang="en-US" b="1" dirty="0" smtClean="0"/>
              <a:t>3.c.  </a:t>
            </a:r>
            <a:r>
              <a:rPr lang="en-US" dirty="0" smtClean="0"/>
              <a:t>If you live in California, check the box for “California.”  If not, check “other” and enter the state where you will file taxes for this year.</a:t>
            </a:r>
            <a:endParaRPr lang="en-US" b="1" dirty="0" smtClean="0"/>
          </a:p>
          <a:p>
            <a:endParaRPr lang="en-US" dirty="0" smtClean="0"/>
          </a:p>
          <a:p>
            <a:pPr marL="294894" indent="-285750">
              <a:buFont typeface="Arial" pitchFamily="34" charset="0"/>
              <a:buChar char="•"/>
            </a:pPr>
            <a:r>
              <a:rPr lang="en-US" b="1" dirty="0" smtClean="0"/>
              <a:t>3.d.  </a:t>
            </a:r>
            <a:r>
              <a:rPr lang="en-US" dirty="0" smtClean="0"/>
              <a:t>If you are single, your exemptions will be one.  If you are married or head of household, your exemptions will be yourself and your spouse and the children living with you.</a:t>
            </a:r>
            <a:endParaRPr lang="en-US" dirty="0"/>
          </a:p>
        </p:txBody>
      </p:sp>
      <p:sp>
        <p:nvSpPr>
          <p:cNvPr id="7" name="Left Arrow 6"/>
          <p:cNvSpPr/>
          <p:nvPr/>
        </p:nvSpPr>
        <p:spPr>
          <a:xfrm rot="20467282">
            <a:off x="3353441" y="4472857"/>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649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lstStyle/>
          <a:p>
            <a:r>
              <a:rPr lang="en-US" b="1" dirty="0" smtClean="0"/>
              <a:t>Item 4.  </a:t>
            </a:r>
            <a:r>
              <a:rPr lang="en-US" dirty="0" smtClean="0"/>
              <a:t>Here you provide:</a:t>
            </a:r>
          </a:p>
          <a:p>
            <a:endParaRPr lang="en-US" dirty="0"/>
          </a:p>
          <a:p>
            <a:pPr marL="294894" indent="-285750">
              <a:buFont typeface="Arial" pitchFamily="34" charset="0"/>
              <a:buChar char="•"/>
            </a:pPr>
            <a:r>
              <a:rPr lang="en-US" dirty="0" smtClean="0"/>
              <a:t>The other party’s income.</a:t>
            </a:r>
          </a:p>
          <a:p>
            <a:pPr marL="294894" indent="-285750">
              <a:buFont typeface="Arial" pitchFamily="34" charset="0"/>
              <a:buChar char="•"/>
            </a:pPr>
            <a:endParaRPr lang="en-US" dirty="0"/>
          </a:p>
          <a:p>
            <a:r>
              <a:rPr lang="en-US" dirty="0" smtClean="0"/>
              <a:t>Unless you know the party’s income, enter “unknown.”  if you put an amount in this item, you then have to state how you know that amount.</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20467282">
            <a:off x="5500838" y="5158658"/>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8350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a:t>
            </a:r>
            <a:endParaRPr lang="en-US" dirty="0"/>
          </a:p>
        </p:txBody>
      </p:sp>
      <p:sp>
        <p:nvSpPr>
          <p:cNvPr id="3" name="Text Placeholder 2"/>
          <p:cNvSpPr>
            <a:spLocks noGrp="1"/>
          </p:cNvSpPr>
          <p:nvPr>
            <p:ph type="body" idx="2"/>
          </p:nvPr>
        </p:nvSpPr>
        <p:spPr>
          <a:xfrm>
            <a:off x="5562600" y="1676400"/>
            <a:ext cx="3383280" cy="461772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Enter the date and your name, then sign this page after it is printed.</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527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20467282">
            <a:off x="5348438" y="6225457"/>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1088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676400"/>
            <a:ext cx="3383280" cy="4617720"/>
          </a:xfrm>
        </p:spPr>
        <p:txBody>
          <a:bodyPr>
            <a:normAutofit/>
          </a:bodyPr>
          <a:lstStyle/>
          <a:p>
            <a:r>
              <a:rPr lang="en-US" b="1" dirty="0" smtClean="0"/>
              <a:t>Item 5.  </a:t>
            </a:r>
            <a:r>
              <a:rPr lang="en-US" dirty="0" smtClean="0"/>
              <a:t>This column labeled “Last Month: is for your income received during the preceding month (e.g., if it’s June 14, you would put in May’s information)  The column labeled “Average Monthly” is for your average income per month over the last 12 months.  </a:t>
            </a:r>
          </a:p>
          <a:p>
            <a:endParaRPr lang="en-US" dirty="0"/>
          </a:p>
          <a:p>
            <a:r>
              <a:rPr lang="en-US" dirty="0" smtClean="0"/>
              <a:t>If your income for any of the line items has remained the same, the numbers in both columns would be the same.</a:t>
            </a:r>
          </a:p>
          <a:p>
            <a:endParaRPr lang="en-US" dirty="0"/>
          </a:p>
          <a:p>
            <a:r>
              <a:rPr lang="en-US" dirty="0" smtClean="0"/>
              <a:t>If you did not have this income for all 12 months, divide the total income you received for the last 12 months by 12 to determine the average monthly income.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454001" y="7774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019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676400"/>
            <a:ext cx="3383280" cy="4617720"/>
          </a:xfrm>
        </p:spPr>
        <p:txBody>
          <a:bodyPr/>
          <a:lstStyle/>
          <a:p>
            <a:r>
              <a:rPr lang="en-US" b="1" dirty="0" smtClean="0"/>
              <a:t>Item 5.a.</a:t>
            </a:r>
            <a:r>
              <a:rPr lang="en-US" dirty="0" smtClean="0"/>
              <a:t>  Enter your salary or wages earned, </a:t>
            </a:r>
            <a:r>
              <a:rPr lang="en-US" b="1" dirty="0" smtClean="0"/>
              <a:t>before </a:t>
            </a:r>
            <a:r>
              <a:rPr lang="en-US" dirty="0" smtClean="0"/>
              <a:t>any deductions here.</a:t>
            </a:r>
            <a:endParaRPr lang="en-US" b="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445244" y="9298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621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676400"/>
            <a:ext cx="3383280" cy="4617720"/>
          </a:xfrm>
        </p:spPr>
        <p:txBody>
          <a:bodyPr/>
          <a:lstStyle/>
          <a:p>
            <a:r>
              <a:rPr lang="en-US" b="1" dirty="0" smtClean="0"/>
              <a:t>Item 5.b and c.</a:t>
            </a:r>
            <a:r>
              <a:rPr lang="en-US" dirty="0" smtClean="0"/>
              <a:t>  Enter the amount for any overtime, commissions or bonuses you received in addition to the amount for line 5.a. here.</a:t>
            </a:r>
            <a:endParaRPr lang="en-US" b="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165359" y="10822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1997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676400"/>
            <a:ext cx="3383280" cy="4617720"/>
          </a:xfrm>
        </p:spPr>
        <p:txBody>
          <a:bodyPr/>
          <a:lstStyle/>
          <a:p>
            <a:r>
              <a:rPr lang="en-US" b="1" dirty="0" smtClean="0"/>
              <a:t>Item 5.d.</a:t>
            </a:r>
            <a:r>
              <a:rPr lang="en-US" dirty="0" smtClean="0"/>
              <a:t> Enter the amount you receive for any public assistance you receive, including food stamps.  If you are currently receiving the aid, check the “currently receiving” box.</a:t>
            </a:r>
            <a:endParaRPr lang="en-US" b="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114073" y="13108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3364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676400"/>
            <a:ext cx="3383280" cy="4617720"/>
          </a:xfrm>
        </p:spPr>
        <p:txBody>
          <a:bodyPr/>
          <a:lstStyle/>
          <a:p>
            <a:r>
              <a:rPr lang="en-US" b="1" dirty="0" smtClean="0"/>
              <a:t>Item 5.e.</a:t>
            </a:r>
            <a:r>
              <a:rPr lang="en-US" dirty="0" smtClean="0"/>
              <a:t>  Enter the amount you are receiving for spousal support from this marriage or a different marriage here.</a:t>
            </a:r>
          </a:p>
          <a:p>
            <a:endParaRPr lang="en-US" b="1" dirty="0"/>
          </a:p>
          <a:p>
            <a:r>
              <a:rPr lang="en-US" b="1" dirty="0" smtClean="0"/>
              <a:t>Item 5.f.</a:t>
            </a:r>
            <a:r>
              <a:rPr lang="en-US" dirty="0" smtClean="0"/>
              <a:t>  Same as 5.e., but for domestic partnerships.</a:t>
            </a:r>
            <a:endParaRPr lang="en-US" b="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078444" y="14632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156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the Petitioner’s Name, Respondent’s name, and (if appropriate) the Other Parent’s name here.</a:t>
            </a:r>
          </a:p>
          <a:p>
            <a:pPr marL="294894" indent="-285750">
              <a:buFont typeface="Arial" pitchFamily="34" charset="0"/>
              <a:buChar char="•"/>
            </a:pPr>
            <a:endParaRPr lang="en-US" dirty="0"/>
          </a:p>
          <a:p>
            <a:pPr marL="294894" indent="-285750">
              <a:buFont typeface="Arial" pitchFamily="34" charset="0"/>
              <a:buChar char="•"/>
            </a:pPr>
            <a:r>
              <a:rPr lang="en-US" dirty="0" smtClean="0"/>
              <a:t>Note:  Use another filed document for this.  The case caption does not change.  If you are the Respondent named in the original filing document in the case, you will always be the Respondent, even if you are the one filing the Request for Order.</a:t>
            </a:r>
          </a:p>
        </p:txBody>
      </p:sp>
      <p:sp>
        <p:nvSpPr>
          <p:cNvPr id="5" name="Left Arrow 4"/>
          <p:cNvSpPr/>
          <p:nvPr/>
        </p:nvSpPr>
        <p:spPr>
          <a:xfrm>
            <a:off x="2895600" y="17526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7177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676400"/>
            <a:ext cx="3383280" cy="4617720"/>
          </a:xfrm>
        </p:spPr>
        <p:txBody>
          <a:bodyPr/>
          <a:lstStyle/>
          <a:p>
            <a:r>
              <a:rPr lang="en-US" b="1" dirty="0" smtClean="0"/>
              <a:t>Item 5.g.</a:t>
            </a:r>
            <a:r>
              <a:rPr lang="en-US" dirty="0" smtClean="0"/>
              <a:t>  Enter the amount you are receiving for any pension or retirement fund payments.</a:t>
            </a:r>
          </a:p>
          <a:p>
            <a:endParaRPr lang="en-US" b="1" dirty="0"/>
          </a:p>
          <a:p>
            <a:r>
              <a:rPr lang="en-US" b="1" dirty="0" smtClean="0"/>
              <a:t>Item 5.h.</a:t>
            </a:r>
            <a:r>
              <a:rPr lang="en-US" dirty="0" smtClean="0"/>
              <a:t>  Enter the amount you are receiving for Social Security retirement.</a:t>
            </a:r>
            <a:endParaRPr lang="en-US" b="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19180041">
            <a:off x="4078444" y="15394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1258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676400"/>
            <a:ext cx="3383280" cy="4617720"/>
          </a:xfrm>
        </p:spPr>
        <p:txBody>
          <a:bodyPr/>
          <a:lstStyle/>
          <a:p>
            <a:r>
              <a:rPr lang="en-US" b="1" dirty="0" smtClean="0"/>
              <a:t>Item 5.i.</a:t>
            </a:r>
            <a:r>
              <a:rPr lang="en-US" dirty="0" smtClean="0"/>
              <a:t>  Enter the amount you are receiving (before deductions) for disability.  Check the appropriate box for the type of disability you are receiving.</a:t>
            </a:r>
            <a:endParaRPr lang="en-US" b="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19180041">
            <a:off x="4241557" y="18442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9046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676400"/>
            <a:ext cx="3383280" cy="4617720"/>
          </a:xfrm>
        </p:spPr>
        <p:txBody>
          <a:bodyPr/>
          <a:lstStyle/>
          <a:p>
            <a:r>
              <a:rPr lang="en-US" b="1" dirty="0" smtClean="0"/>
              <a:t>Item 5.j.</a:t>
            </a:r>
            <a:r>
              <a:rPr lang="en-US" dirty="0" smtClean="0"/>
              <a:t>  Enter the amount you are receiving (before deductions) for unemployment compensation.</a:t>
            </a:r>
            <a:endParaRPr lang="en-US" b="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19180041">
            <a:off x="4241556" y="19204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9061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676400"/>
            <a:ext cx="3383280" cy="4617720"/>
          </a:xfrm>
        </p:spPr>
        <p:txBody>
          <a:bodyPr/>
          <a:lstStyle/>
          <a:p>
            <a:r>
              <a:rPr lang="en-US" b="1" dirty="0" smtClean="0"/>
              <a:t>Item 5.k.</a:t>
            </a:r>
            <a:r>
              <a:rPr lang="en-US" dirty="0" smtClean="0"/>
              <a:t>  Enter the amount you are receiving (before deductions) for worker’s compensation.</a:t>
            </a:r>
            <a:endParaRPr lang="en-US" b="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19180041">
            <a:off x="4232558" y="20728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7517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676400"/>
            <a:ext cx="3383280" cy="4617720"/>
          </a:xfrm>
        </p:spPr>
        <p:txBody>
          <a:bodyPr/>
          <a:lstStyle/>
          <a:p>
            <a:r>
              <a:rPr lang="en-US" b="1" dirty="0" smtClean="0"/>
              <a:t>Item 5.k.</a:t>
            </a:r>
            <a:r>
              <a:rPr lang="en-US" dirty="0" smtClean="0"/>
              <a:t>  Enter the amount you are receiving (before deductions) for other types of compensation.</a:t>
            </a:r>
            <a:endParaRPr lang="en-US" b="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19180041">
            <a:off x="4317758" y="21490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5633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620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676400"/>
            <a:ext cx="3383280" cy="4617720"/>
          </a:xfrm>
        </p:spPr>
        <p:txBody>
          <a:bodyPr/>
          <a:lstStyle/>
          <a:p>
            <a:pPr marL="294894" indent="-285750">
              <a:buFont typeface="Arial" pitchFamily="34" charset="0"/>
              <a:buChar char="•"/>
            </a:pPr>
            <a:r>
              <a:rPr lang="en-US" b="1" dirty="0" smtClean="0"/>
              <a:t>Item 6.  </a:t>
            </a:r>
            <a:r>
              <a:rPr lang="en-US" dirty="0" smtClean="0"/>
              <a:t>Enter the amount(s) you are receiving  for Dividend/interest income, Rental property income (which would include renting out rooms in your house), trust income or any other sources of income, using the same “Last month” and “Average monthly” columns.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546357" y="24538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4538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7.  </a:t>
            </a:r>
            <a:r>
              <a:rPr lang="en-US" dirty="0" smtClean="0"/>
              <a:t>This section is for Income from self-employment, AFTER business expenses.</a:t>
            </a:r>
          </a:p>
          <a:p>
            <a:pPr marL="294894" indent="-285750">
              <a:buFont typeface="Arial" pitchFamily="34" charset="0"/>
              <a:buChar char="•"/>
            </a:pPr>
            <a:endParaRPr lang="en-US" dirty="0"/>
          </a:p>
          <a:p>
            <a:pPr marL="294894" indent="-285750">
              <a:buFont typeface="Arial" pitchFamily="34" charset="0"/>
              <a:buChar char="•"/>
            </a:pPr>
            <a:r>
              <a:rPr lang="en-US" dirty="0" smtClean="0"/>
              <a:t>The same two columns apply.</a:t>
            </a:r>
          </a:p>
          <a:p>
            <a:pPr marL="294894" indent="-285750">
              <a:buFont typeface="Arial" pitchFamily="34" charset="0"/>
              <a:buChar char="•"/>
            </a:pPr>
            <a:endParaRPr lang="en-US" dirty="0"/>
          </a:p>
          <a:p>
            <a:pPr marL="294894" indent="-285750">
              <a:buFont typeface="Arial" pitchFamily="34" charset="0"/>
              <a:buChar char="•"/>
            </a:pPr>
            <a:r>
              <a:rPr lang="en-US" dirty="0" smtClean="0"/>
              <a:t>Check the box for the type of self-employment income.  An example of “other” would be “Independent Contractor.”</a:t>
            </a:r>
          </a:p>
          <a:p>
            <a:pPr marL="294894" indent="-285750">
              <a:buFont typeface="Arial" pitchFamily="34" charset="0"/>
              <a:buChar char="•"/>
            </a:pPr>
            <a:endParaRPr lang="en-US" dirty="0"/>
          </a:p>
          <a:p>
            <a:pPr marL="294894" indent="-285750">
              <a:buFont typeface="Arial" pitchFamily="34" charset="0"/>
              <a:buChar char="•"/>
            </a:pPr>
            <a:r>
              <a:rPr lang="en-US" dirty="0" smtClean="0"/>
              <a:t>Provide the information for the number of years you’ve been in the business, the name of the business and the type of business.</a:t>
            </a:r>
          </a:p>
          <a:p>
            <a:pPr marL="294894" indent="-285750">
              <a:buFont typeface="Arial" pitchFamily="34" charset="0"/>
              <a:buChar char="•"/>
            </a:pPr>
            <a:endParaRPr lang="en-US" dirty="0"/>
          </a:p>
          <a:p>
            <a:pPr marL="294894" indent="-285750">
              <a:buFont typeface="Arial" pitchFamily="34" charset="0"/>
              <a:buChar char="•"/>
            </a:pPr>
            <a:r>
              <a:rPr lang="en-US" dirty="0" smtClean="0"/>
              <a:t>You MUST have a profit and loss statement for the past 2 years or a Schedule C.  If you don’t attach it,  you must bring it to the hearing.</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445242" y="32920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9677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r>
              <a:rPr lang="en-US" b="1" dirty="0" smtClean="0"/>
              <a:t>Item 8.  </a:t>
            </a:r>
            <a:r>
              <a:rPr lang="en-US" dirty="0" smtClean="0"/>
              <a:t>If you have one-time income from any other sources in the past 12 months, it should be listed here.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033230" y="403195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6201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r>
              <a:rPr lang="en-US" b="1" dirty="0" smtClean="0"/>
              <a:t>Item 9.  </a:t>
            </a:r>
            <a:r>
              <a:rPr lang="en-US" dirty="0" smtClean="0"/>
              <a:t>Note any change in income over the past 12 months here.  This is especially important if you have just become unemployed, and you are reporting last month’s income from your previous job.</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241558" y="44217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0872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10.  </a:t>
            </a:r>
            <a:r>
              <a:rPr lang="en-US" dirty="0" smtClean="0"/>
              <a:t>Deductions:</a:t>
            </a:r>
          </a:p>
          <a:p>
            <a:endParaRPr lang="en-US" dirty="0"/>
          </a:p>
          <a:p>
            <a:pPr marL="294894" indent="-285750">
              <a:buFont typeface="Arial" pitchFamily="34" charset="0"/>
              <a:buChar char="•"/>
            </a:pPr>
            <a:endParaRPr lang="en-US" b="1" dirty="0" smtClean="0"/>
          </a:p>
          <a:p>
            <a:pPr marL="294894" indent="-285750">
              <a:buFont typeface="Arial" pitchFamily="34" charset="0"/>
              <a:buChar char="•"/>
            </a:pPr>
            <a:endParaRPr lang="en-US" b="1" dirty="0"/>
          </a:p>
          <a:p>
            <a:pPr marL="294894" indent="-285750">
              <a:buFont typeface="Arial" pitchFamily="34" charset="0"/>
              <a:buChar char="•"/>
            </a:pPr>
            <a:endParaRPr lang="en-US" b="1" dirty="0" smtClean="0"/>
          </a:p>
          <a:p>
            <a:pPr marL="294894" indent="-285750">
              <a:buFont typeface="Arial" pitchFamily="34" charset="0"/>
              <a:buChar char="•"/>
            </a:pPr>
            <a:endParaRPr lang="en-US" b="1" dirty="0"/>
          </a:p>
          <a:p>
            <a:pPr marL="294894" indent="-285750">
              <a:buFont typeface="Arial" pitchFamily="34" charset="0"/>
              <a:buChar char="•"/>
            </a:pPr>
            <a:endParaRPr lang="en-US" b="1" dirty="0" smtClean="0"/>
          </a:p>
          <a:p>
            <a:pPr marL="294894" indent="-285750">
              <a:buFont typeface="Arial" pitchFamily="34" charset="0"/>
              <a:buChar char="•"/>
            </a:pPr>
            <a:endParaRPr lang="en-US" b="1" dirty="0"/>
          </a:p>
          <a:p>
            <a:pPr marL="294894" indent="-285750">
              <a:buFont typeface="Arial" pitchFamily="34" charset="0"/>
              <a:buChar char="•"/>
            </a:pPr>
            <a:endParaRPr lang="en-US" b="1" dirty="0" smtClean="0"/>
          </a:p>
          <a:p>
            <a:pPr marL="294894" indent="-285750">
              <a:buFont typeface="Arial" pitchFamily="34" charset="0"/>
              <a:buChar char="•"/>
            </a:pPr>
            <a:endParaRPr lang="en-US" b="1" dirty="0"/>
          </a:p>
          <a:p>
            <a:pPr marL="294894" indent="-285750">
              <a:buFont typeface="Arial" pitchFamily="34" charset="0"/>
              <a:buChar char="•"/>
            </a:pPr>
            <a:endParaRPr lang="en-US" b="1" dirty="0" smtClean="0"/>
          </a:p>
          <a:p>
            <a:pPr marL="294894" indent="-285750">
              <a:buFont typeface="Arial" pitchFamily="34" charset="0"/>
              <a:buChar char="•"/>
            </a:pPr>
            <a:endParaRPr lang="en-US" b="1" dirty="0"/>
          </a:p>
          <a:p>
            <a:pPr marL="294894" indent="-285750">
              <a:buFont typeface="Arial" pitchFamily="34" charset="0"/>
              <a:buChar char="•"/>
            </a:pPr>
            <a:r>
              <a:rPr lang="en-US" b="1" dirty="0" smtClean="0"/>
              <a:t>Item 10.a. </a:t>
            </a:r>
            <a:r>
              <a:rPr lang="en-US" dirty="0" smtClean="0"/>
              <a:t>Required union dues.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927357" y="46636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807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the court case number here.</a:t>
            </a:r>
          </a:p>
        </p:txBody>
      </p:sp>
      <p:sp>
        <p:nvSpPr>
          <p:cNvPr id="5" name="Left Arrow 4"/>
          <p:cNvSpPr/>
          <p:nvPr/>
        </p:nvSpPr>
        <p:spPr>
          <a:xfrm>
            <a:off x="4762501" y="224087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21983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10.  </a:t>
            </a:r>
            <a:r>
              <a:rPr lang="en-US" dirty="0" smtClean="0"/>
              <a:t>Deductions: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pPr marL="294894" indent="-285750">
              <a:buFont typeface="Arial" pitchFamily="34" charset="0"/>
              <a:buChar char="•"/>
            </a:pPr>
            <a:r>
              <a:rPr lang="en-US" b="1" dirty="0" smtClean="0"/>
              <a:t>Item 10.b.  </a:t>
            </a:r>
            <a:r>
              <a:rPr lang="en-US" dirty="0" smtClean="0"/>
              <a:t>Required retirement (usually if you are employed by a public agency).  This would not include contributions to a 401(k) account.</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698758" y="48160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644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10.  </a:t>
            </a:r>
            <a:r>
              <a:rPr lang="en-US" dirty="0" smtClean="0"/>
              <a:t>Deductions: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pPr marL="294894" indent="-285750">
              <a:buFont typeface="Arial" pitchFamily="34" charset="0"/>
              <a:buChar char="•"/>
            </a:pPr>
            <a:r>
              <a:rPr lang="en-US" b="1" dirty="0" smtClean="0"/>
              <a:t>Item 10.c  </a:t>
            </a:r>
            <a:r>
              <a:rPr lang="en-US" dirty="0" smtClean="0"/>
              <a:t>The cost to you for health insurance premiums (health, dental, vision).  Do not include amounts paid by your employer.</a:t>
            </a:r>
          </a:p>
          <a:p>
            <a:pPr marL="294894" indent="-285750">
              <a:buFont typeface="Arial" pitchFamily="34" charset="0"/>
              <a:buChar char="•"/>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698757" y="48922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366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10.  </a:t>
            </a:r>
            <a:r>
              <a:rPr lang="en-US" dirty="0" smtClean="0"/>
              <a:t>Deductions: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294894" indent="-285750">
              <a:buFont typeface="Arial" pitchFamily="34" charset="0"/>
              <a:buChar char="•"/>
            </a:pPr>
            <a:r>
              <a:rPr lang="en-US" b="1" dirty="0" smtClean="0"/>
              <a:t>Item 10.d.  </a:t>
            </a:r>
            <a:r>
              <a:rPr lang="en-US" dirty="0" smtClean="0"/>
              <a:t>Child support you pay for children from OTHER relationships (not those in this case) .</a:t>
            </a:r>
          </a:p>
          <a:p>
            <a:pPr marL="294894" indent="-285750">
              <a:buFont typeface="Arial" pitchFamily="34" charset="0"/>
              <a:buChar char="•"/>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774958" y="5022065"/>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0121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10.  </a:t>
            </a:r>
            <a:r>
              <a:rPr lang="en-US" dirty="0" smtClean="0"/>
              <a:t>Deductions: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pPr marL="294894" indent="-285750">
              <a:buFont typeface="Arial" pitchFamily="34" charset="0"/>
              <a:buChar char="•"/>
            </a:pPr>
            <a:r>
              <a:rPr lang="en-US" b="1" dirty="0" smtClean="0"/>
              <a:t>Item 10.e.  </a:t>
            </a:r>
            <a:r>
              <a:rPr lang="en-US" dirty="0" smtClean="0"/>
              <a:t>Spousal support for a different marriage </a:t>
            </a:r>
          </a:p>
          <a:p>
            <a:endParaRPr lang="en-US"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838701" y="51208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9388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10.  </a:t>
            </a:r>
            <a:r>
              <a:rPr lang="en-US" dirty="0" smtClean="0"/>
              <a:t>Deductions: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294894" indent="-285750">
              <a:buFont typeface="Arial" pitchFamily="34" charset="0"/>
              <a:buChar char="•"/>
            </a:pPr>
            <a:r>
              <a:rPr lang="en-US" b="1" dirty="0" smtClean="0"/>
              <a:t>Item 10.f.  </a:t>
            </a:r>
            <a:r>
              <a:rPr lang="en-US" dirty="0" smtClean="0"/>
              <a:t>Partner support that you pay </a:t>
            </a:r>
            <a:r>
              <a:rPr lang="en-US" b="1" dirty="0" smtClean="0"/>
              <a:t>by court order</a:t>
            </a:r>
            <a:r>
              <a:rPr lang="en-US" dirty="0" smtClean="0"/>
              <a:t> from a different domestic partnership.</a:t>
            </a:r>
          </a:p>
          <a:p>
            <a:endParaRPr lang="en-US"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838701" y="51970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5810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10.  </a:t>
            </a:r>
            <a:r>
              <a:rPr lang="en-US" dirty="0" smtClean="0"/>
              <a:t>Deductions:</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pPr marL="294894" indent="-285750">
              <a:buFont typeface="Arial" pitchFamily="34" charset="0"/>
              <a:buChar char="•"/>
            </a:pPr>
            <a:r>
              <a:rPr lang="en-US" b="1" dirty="0" smtClean="0"/>
              <a:t>Item 10.g.  </a:t>
            </a:r>
            <a:r>
              <a:rPr lang="en-US" dirty="0" smtClean="0"/>
              <a:t>Enter the monthly amount you pay for necessary job-related expenses that are not reimbursed by your employer.  For example, uniforms.</a:t>
            </a:r>
          </a:p>
          <a:p>
            <a:pPr marL="294894" indent="-285750">
              <a:buFont typeface="Arial" pitchFamily="34" charset="0"/>
              <a:buChar char="•"/>
            </a:pPr>
            <a:endParaRPr lang="en-US" dirty="0"/>
          </a:p>
          <a:p>
            <a:pPr marL="294894" indent="-285750">
              <a:buFont typeface="Arial" pitchFamily="34" charset="0"/>
              <a:buChar char="•"/>
            </a:pPr>
            <a:r>
              <a:rPr lang="en-US" dirty="0" smtClean="0"/>
              <a:t>Enter a description of these expenses on the line under 10.g.  If you need more room, attach a written explanation labeled “Question 10g.”</a:t>
            </a:r>
          </a:p>
          <a:p>
            <a:endParaRPr lang="en-US"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838701" y="54256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3131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11.  </a:t>
            </a:r>
            <a:r>
              <a:rPr lang="en-US" dirty="0" smtClean="0"/>
              <a:t>Assets:</a:t>
            </a:r>
          </a:p>
          <a:p>
            <a:endParaRPr lang="en-US" dirty="0"/>
          </a:p>
          <a:p>
            <a:pPr marL="294894" indent="-285750">
              <a:buFont typeface="Arial" pitchFamily="34" charset="0"/>
              <a:buChar char="•"/>
            </a:pPr>
            <a:r>
              <a:rPr lang="en-US" b="1" dirty="0" smtClean="0"/>
              <a:t>Item 11.a.  </a:t>
            </a:r>
            <a:r>
              <a:rPr lang="en-US" dirty="0" smtClean="0"/>
              <a:t>Enter the amount of cash in your pocket/purse, in a bank or other financial institution account.</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821211" y="58066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7720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11.  </a:t>
            </a:r>
            <a:r>
              <a:rPr lang="en-US" dirty="0" smtClean="0"/>
              <a:t>Assets:</a:t>
            </a:r>
          </a:p>
          <a:p>
            <a:endParaRPr lang="en-US" dirty="0"/>
          </a:p>
          <a:p>
            <a:endParaRPr lang="en-US" dirty="0"/>
          </a:p>
          <a:p>
            <a:pPr marL="294894" indent="-285750">
              <a:buFont typeface="Arial" pitchFamily="34" charset="0"/>
              <a:buChar char="•"/>
            </a:pPr>
            <a:r>
              <a:rPr lang="en-US" b="1" dirty="0" smtClean="0"/>
              <a:t>Item 11.b.  </a:t>
            </a:r>
            <a:r>
              <a:rPr lang="en-US" dirty="0" smtClean="0"/>
              <a:t>Stocks &amp; bonds.  Enter the value of any stocks, bonds, or other similar assets you could easily sell.</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838701" y="58828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5289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2)</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11.  </a:t>
            </a:r>
            <a:r>
              <a:rPr lang="en-US" dirty="0" smtClean="0"/>
              <a:t>Assets:</a:t>
            </a:r>
          </a:p>
          <a:p>
            <a:endParaRPr lang="en-US" dirty="0"/>
          </a:p>
          <a:p>
            <a:pPr marL="294894" indent="-285750">
              <a:buFont typeface="Arial" pitchFamily="34" charset="0"/>
              <a:buChar char="•"/>
            </a:pPr>
            <a:r>
              <a:rPr lang="en-US" b="1" dirty="0" smtClean="0"/>
              <a:t>Item 11.c.</a:t>
            </a:r>
          </a:p>
          <a:p>
            <a:pPr marL="294894" indent="-285750">
              <a:buFont typeface="Arial" pitchFamily="34" charset="0"/>
              <a:buChar char="•"/>
            </a:pPr>
            <a:endParaRPr lang="en-US" b="1" dirty="0"/>
          </a:p>
          <a:p>
            <a:pPr marL="294894" indent="-285750">
              <a:buFont typeface="Arial" pitchFamily="34" charset="0"/>
              <a:buChar char="•"/>
            </a:pPr>
            <a:r>
              <a:rPr lang="en-US" dirty="0" smtClean="0"/>
              <a:t>If you own your home, check the “real” property box and calculate your equity (current value minus what you still owe on your mortgage)</a:t>
            </a:r>
          </a:p>
          <a:p>
            <a:pPr marL="294894" indent="-285750">
              <a:buFont typeface="Arial" pitchFamily="34" charset="0"/>
              <a:buChar char="•"/>
            </a:pPr>
            <a:endParaRPr lang="en-US" dirty="0"/>
          </a:p>
          <a:p>
            <a:pPr marL="294894" indent="-285750">
              <a:buFont typeface="Arial" pitchFamily="34" charset="0"/>
              <a:buChar char="•"/>
            </a:pPr>
            <a:r>
              <a:rPr lang="en-US" dirty="0" smtClean="0"/>
              <a:t>If you own a car, check the “personal” property box and calculate your equity (current value minus what you still owe)</a:t>
            </a:r>
          </a:p>
          <a:p>
            <a:pPr marL="294894" indent="-285750">
              <a:buFont typeface="Arial" pitchFamily="34" charset="0"/>
              <a:buChar char="•"/>
            </a:pPr>
            <a:endParaRPr lang="en-US" dirty="0"/>
          </a:p>
          <a:p>
            <a:pPr marL="294894" indent="-285750">
              <a:buFont typeface="Arial" pitchFamily="34" charset="0"/>
              <a:buChar char="•"/>
            </a:pPr>
            <a:r>
              <a:rPr lang="en-US" dirty="0" smtClean="0"/>
              <a:t>Put the sum of the real and personal property in the “Total” column.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181600" cy="65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838701" y="60352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0525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12.  </a:t>
            </a:r>
            <a:r>
              <a:rPr lang="en-US" dirty="0" smtClean="0"/>
              <a:t>People living with you:</a:t>
            </a:r>
          </a:p>
          <a:p>
            <a:endParaRPr lang="en-US" dirty="0"/>
          </a:p>
          <a:p>
            <a:pPr marL="294894" indent="-285750">
              <a:buFont typeface="Arial" pitchFamily="34" charset="0"/>
              <a:buChar char="•"/>
            </a:pPr>
            <a:r>
              <a:rPr lang="en-US" u="sng" dirty="0" smtClean="0"/>
              <a:t>Don’t include yourself</a:t>
            </a:r>
            <a:r>
              <a:rPr lang="en-US" dirty="0" smtClean="0"/>
              <a:t>.</a:t>
            </a:r>
          </a:p>
          <a:p>
            <a:pPr marL="294894" indent="-285750">
              <a:buFont typeface="Arial" pitchFamily="34" charset="0"/>
              <a:buChar char="•"/>
            </a:pPr>
            <a:endParaRPr lang="en-US" dirty="0"/>
          </a:p>
          <a:p>
            <a:pPr marL="294894" indent="-285750">
              <a:buFont typeface="Arial" pitchFamily="34" charset="0"/>
              <a:buChar char="•"/>
            </a:pPr>
            <a:r>
              <a:rPr lang="en-US" dirty="0" smtClean="0"/>
              <a:t>Don’t include “roommates” (and don’t include their portion of the expenses).</a:t>
            </a:r>
          </a:p>
          <a:p>
            <a:pPr marL="294894" indent="-285750">
              <a:buFont typeface="Arial" pitchFamily="34" charset="0"/>
              <a:buChar char="•"/>
            </a:pPr>
            <a:endParaRPr lang="en-US" dirty="0"/>
          </a:p>
          <a:p>
            <a:pPr marL="294894" indent="-285750">
              <a:buFont typeface="Arial" pitchFamily="34" charset="0"/>
              <a:buChar char="•"/>
            </a:pPr>
            <a:r>
              <a:rPr lang="en-US" dirty="0" smtClean="0"/>
              <a:t>Include the name(s), age(s), relationship to you, income (if known – otherwise “unknown”) and whether the person contributes to household expenses.</a:t>
            </a:r>
          </a:p>
          <a:p>
            <a:pPr marL="294894" indent="-285750">
              <a:buFont typeface="Arial" pitchFamily="34" charset="0"/>
              <a:buChar char="•"/>
            </a:pPr>
            <a:endParaRPr lang="en-US" dirty="0"/>
          </a:p>
          <a:p>
            <a:pPr marL="294894" indent="-285750">
              <a:buFont typeface="Arial" pitchFamily="34" charset="0"/>
              <a:buChar char="•"/>
            </a:pPr>
            <a:r>
              <a:rPr lang="en-US" dirty="0" smtClean="0"/>
              <a:t>Distinguish between biological children and stepchildren.</a:t>
            </a:r>
          </a:p>
        </p:txBody>
      </p:sp>
      <p:sp>
        <p:nvSpPr>
          <p:cNvPr id="6" name="Left Arrow 5"/>
          <p:cNvSpPr/>
          <p:nvPr/>
        </p:nvSpPr>
        <p:spPr>
          <a:xfrm rot="19180041">
            <a:off x="1650757" y="6250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442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Check the boxes for Modification, Child Custody, Visitation, and Child Support.</a:t>
            </a:r>
          </a:p>
          <a:p>
            <a:pPr marL="294894" indent="-285750">
              <a:buFont typeface="Arial" pitchFamily="34" charset="0"/>
              <a:buChar char="•"/>
            </a:pPr>
            <a:r>
              <a:rPr lang="en-US" dirty="0" smtClean="0"/>
              <a:t>If you are not requesting a change in Child Custody, do not check the Child Custody box.</a:t>
            </a:r>
          </a:p>
        </p:txBody>
      </p:sp>
      <p:sp>
        <p:nvSpPr>
          <p:cNvPr id="5" name="Left Arrow 4"/>
          <p:cNvSpPr/>
          <p:nvPr/>
        </p:nvSpPr>
        <p:spPr>
          <a:xfrm rot="19767357">
            <a:off x="316770" y="1909438"/>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rot="19622541">
            <a:off x="1556836" y="175162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rot="19767357">
            <a:off x="1539837" y="201190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rot="19767357">
            <a:off x="316771" y="206184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29787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r>
              <a:rPr lang="en-US" b="1" dirty="0" smtClean="0"/>
              <a:t>Item 13.  </a:t>
            </a:r>
            <a:r>
              <a:rPr lang="en-US" dirty="0" smtClean="0"/>
              <a:t>Check whether the expenses you are describing are Estimated, Actual or Proposed.</a:t>
            </a:r>
          </a:p>
          <a:p>
            <a:endParaRPr lang="en-US" dirty="0"/>
          </a:p>
          <a:p>
            <a:r>
              <a:rPr lang="en-US" dirty="0" smtClean="0"/>
              <a:t>In most cases, check “estimated” unless you have proof of your “actual” expenses.</a:t>
            </a:r>
          </a:p>
          <a:p>
            <a:endParaRPr lang="en-US" dirty="0"/>
          </a:p>
          <a:p>
            <a:r>
              <a:rPr lang="en-US" dirty="0" smtClean="0"/>
              <a:t>You can use “Proposed” expenses if you want to show what you will need in the future (e.g., you need to move out with a child).</a:t>
            </a:r>
          </a:p>
          <a:p>
            <a:endParaRPr lang="en-US" dirty="0"/>
          </a:p>
        </p:txBody>
      </p:sp>
      <p:sp>
        <p:nvSpPr>
          <p:cNvPr id="6" name="Left Arrow 5"/>
          <p:cNvSpPr/>
          <p:nvPr/>
        </p:nvSpPr>
        <p:spPr>
          <a:xfrm rot="19180041">
            <a:off x="2565159" y="12346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1407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13.1.  </a:t>
            </a:r>
            <a:r>
              <a:rPr lang="en-US" dirty="0" smtClean="0"/>
              <a:t>Home:</a:t>
            </a:r>
          </a:p>
          <a:p>
            <a:endParaRPr lang="en-US" dirty="0"/>
          </a:p>
          <a:p>
            <a:pPr marL="294894" indent="-285750">
              <a:buFont typeface="Arial" pitchFamily="34" charset="0"/>
              <a:buChar char="•"/>
            </a:pPr>
            <a:r>
              <a:rPr lang="en-US" b="1" dirty="0" smtClean="0"/>
              <a:t>Item 13.a.(1) </a:t>
            </a:r>
            <a:r>
              <a:rPr lang="en-US" dirty="0" smtClean="0"/>
              <a:t>Check whether you rent or are paying a mortgage, and put the amount you pay each month.</a:t>
            </a:r>
          </a:p>
          <a:p>
            <a:pPr marL="294894" indent="-285750">
              <a:buFont typeface="Arial" pitchFamily="34" charset="0"/>
              <a:buChar char="•"/>
            </a:pPr>
            <a:endParaRPr lang="en-US" dirty="0"/>
          </a:p>
          <a:p>
            <a:pPr marL="294894" indent="-285750">
              <a:buFont typeface="Arial" pitchFamily="34" charset="0"/>
              <a:buChar char="•"/>
            </a:pPr>
            <a:r>
              <a:rPr lang="en-US" dirty="0" smtClean="0"/>
              <a:t>If you know your average principal and interest on your mortgage, enter this information in (a) and (b).</a:t>
            </a:r>
          </a:p>
          <a:p>
            <a:pPr marL="294894" indent="-285750">
              <a:buFont typeface="Arial" pitchFamily="34" charset="0"/>
              <a:buChar char="•"/>
            </a:pPr>
            <a:endParaRPr lang="en-US" dirty="0"/>
          </a:p>
          <a:p>
            <a:pPr marL="294894" indent="-285750">
              <a:buFont typeface="Arial" pitchFamily="34" charset="0"/>
              <a:buChar char="•"/>
            </a:pPr>
            <a:r>
              <a:rPr lang="en-US" dirty="0" smtClean="0"/>
              <a:t>Do not include the average principal and average interest in the Total Expenses.</a:t>
            </a:r>
          </a:p>
          <a:p>
            <a:pPr marL="294894" indent="-285750">
              <a:buFont typeface="Arial" pitchFamily="34" charset="0"/>
              <a:buChar char="•"/>
            </a:pPr>
            <a:endParaRPr lang="en-US" dirty="0"/>
          </a:p>
          <a:p>
            <a:endParaRPr lang="en-US" dirty="0"/>
          </a:p>
        </p:txBody>
      </p:sp>
      <p:sp>
        <p:nvSpPr>
          <p:cNvPr id="6" name="Left Arrow 5"/>
          <p:cNvSpPr/>
          <p:nvPr/>
        </p:nvSpPr>
        <p:spPr>
          <a:xfrm rot="19180041">
            <a:off x="2412757" y="1519116"/>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2823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pPr marL="294894" indent="-285750">
              <a:buFont typeface="Arial" pitchFamily="34" charset="0"/>
              <a:buChar char="•"/>
            </a:pPr>
            <a:endParaRPr lang="en-US" dirty="0" smtClean="0"/>
          </a:p>
          <a:p>
            <a:endParaRPr lang="en-US" dirty="0"/>
          </a:p>
          <a:p>
            <a:pPr marL="294894" indent="-285750">
              <a:buFont typeface="Arial" pitchFamily="34" charset="0"/>
              <a:buChar char="•"/>
            </a:pPr>
            <a:r>
              <a:rPr lang="en-US" b="1" dirty="0" smtClean="0"/>
              <a:t>Item 13.a(2)  </a:t>
            </a:r>
            <a:r>
              <a:rPr lang="en-US" dirty="0" smtClean="0"/>
              <a:t>Enter your real property taxes if they are separate from your mortgage payment.</a:t>
            </a:r>
          </a:p>
          <a:p>
            <a:endParaRPr lang="en-US" dirty="0"/>
          </a:p>
        </p:txBody>
      </p:sp>
      <p:sp>
        <p:nvSpPr>
          <p:cNvPr id="6" name="Left Arrow 5"/>
          <p:cNvSpPr/>
          <p:nvPr/>
        </p:nvSpPr>
        <p:spPr>
          <a:xfrm rot="19180041">
            <a:off x="2548764" y="20728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7654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a:p>
          <a:p>
            <a:endParaRPr lang="en-US" dirty="0"/>
          </a:p>
          <a:p>
            <a:endParaRPr lang="en-US" dirty="0"/>
          </a:p>
          <a:p>
            <a:pPr marL="294894" indent="-285750">
              <a:buFont typeface="Arial" pitchFamily="34" charset="0"/>
              <a:buChar char="•"/>
            </a:pPr>
            <a:r>
              <a:rPr lang="en-US" b="1" dirty="0" smtClean="0"/>
              <a:t>Item 13.a(3)  </a:t>
            </a:r>
            <a:r>
              <a:rPr lang="en-US" dirty="0" smtClean="0"/>
              <a:t> Enter your homeowner’s  insurance (if not included in the mortgage payment) or renter’s insurance.</a:t>
            </a:r>
          </a:p>
          <a:p>
            <a:endParaRPr lang="en-US" dirty="0"/>
          </a:p>
        </p:txBody>
      </p:sp>
      <p:sp>
        <p:nvSpPr>
          <p:cNvPr id="6" name="Left Arrow 5"/>
          <p:cNvSpPr/>
          <p:nvPr/>
        </p:nvSpPr>
        <p:spPr>
          <a:xfrm rot="19180041">
            <a:off x="2477862" y="23776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3374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endParaRPr lang="en-US" dirty="0"/>
          </a:p>
          <a:p>
            <a:pPr marL="294894" indent="-285750">
              <a:buFont typeface="Arial" pitchFamily="34" charset="0"/>
              <a:buChar char="•"/>
            </a:pPr>
            <a:r>
              <a:rPr lang="en-US" b="1" dirty="0" smtClean="0"/>
              <a:t>Item 13.a(4) </a:t>
            </a:r>
            <a:r>
              <a:rPr lang="en-US" dirty="0" smtClean="0"/>
              <a:t>Enter the monthly average you pay for maintenance and repairs on your home.</a:t>
            </a:r>
          </a:p>
          <a:p>
            <a:pPr marL="294894" indent="-285750">
              <a:buFont typeface="Arial" pitchFamily="34" charset="0"/>
              <a:buChar char="•"/>
            </a:pPr>
            <a:endParaRPr lang="en-US" dirty="0"/>
          </a:p>
        </p:txBody>
      </p:sp>
      <p:sp>
        <p:nvSpPr>
          <p:cNvPr id="6" name="Left Arrow 5"/>
          <p:cNvSpPr/>
          <p:nvPr/>
        </p:nvSpPr>
        <p:spPr>
          <a:xfrm rot="19180041">
            <a:off x="2534943" y="2606284"/>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0485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r>
              <a:rPr lang="en-US" b="1" dirty="0" smtClean="0"/>
              <a:t>Item 13.b.  </a:t>
            </a:r>
            <a:r>
              <a:rPr lang="en-US" dirty="0" smtClean="0"/>
              <a:t>Enter your health care costs NOT covered by health insurance</a:t>
            </a:r>
          </a:p>
          <a:p>
            <a:endParaRPr lang="en-US" dirty="0"/>
          </a:p>
          <a:p>
            <a:r>
              <a:rPr lang="en-US" dirty="0" smtClean="0"/>
              <a:t>This would include out-of-pocket costs for Doctor visits, emergency room visits, co-pays, prescription costs, etc.</a:t>
            </a:r>
            <a:endParaRPr lang="en-US" dirty="0"/>
          </a:p>
        </p:txBody>
      </p:sp>
      <p:sp>
        <p:nvSpPr>
          <p:cNvPr id="6" name="Left Arrow 5"/>
          <p:cNvSpPr/>
          <p:nvPr/>
        </p:nvSpPr>
        <p:spPr>
          <a:xfrm rot="19180041">
            <a:off x="2519704" y="28348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3680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smtClean="0"/>
              <a:t>Item 13.c.  </a:t>
            </a:r>
            <a:r>
              <a:rPr lang="en-US" dirty="0" smtClean="0"/>
              <a:t>Enter the costs paid by you for child care for children in your household.  Do not enter child care paid by you to the other parent as part of a court order in this case.</a:t>
            </a:r>
            <a:endParaRPr lang="en-US" dirty="0"/>
          </a:p>
        </p:txBody>
      </p:sp>
      <p:sp>
        <p:nvSpPr>
          <p:cNvPr id="6" name="Left Arrow 5"/>
          <p:cNvSpPr/>
          <p:nvPr/>
        </p:nvSpPr>
        <p:spPr>
          <a:xfrm rot="19180041">
            <a:off x="2534944" y="30634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912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dirty="0" smtClean="0"/>
              <a:t>Item 13.d.  </a:t>
            </a:r>
            <a:r>
              <a:rPr lang="en-US" dirty="0" smtClean="0"/>
              <a:t>Enter your average monthly costs for groceries and household supplies (what you would buy at the supermarket and/or drug store).</a:t>
            </a:r>
            <a:endParaRPr lang="en-US" dirty="0"/>
          </a:p>
        </p:txBody>
      </p:sp>
      <p:sp>
        <p:nvSpPr>
          <p:cNvPr id="6" name="Left Arrow 5"/>
          <p:cNvSpPr/>
          <p:nvPr/>
        </p:nvSpPr>
        <p:spPr>
          <a:xfrm rot="19180041">
            <a:off x="2534942" y="3323049"/>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309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dirty="0" smtClean="0"/>
              <a:t>Item 13.e.  </a:t>
            </a:r>
            <a:r>
              <a:rPr lang="en-US" dirty="0" smtClean="0"/>
              <a:t>Enter your average monthly cost for eating out.  This includes taking the family out to dinner as well as your costs for lunches (if you go somewhere for lunch during your lunch break).</a:t>
            </a:r>
            <a:endParaRPr lang="en-US" dirty="0"/>
          </a:p>
        </p:txBody>
      </p:sp>
      <p:sp>
        <p:nvSpPr>
          <p:cNvPr id="6" name="Left Arrow 5"/>
          <p:cNvSpPr/>
          <p:nvPr/>
        </p:nvSpPr>
        <p:spPr>
          <a:xfrm rot="19180041">
            <a:off x="2534942" y="35206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3205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dirty="0" smtClean="0"/>
              <a:t>Item 13.f.  </a:t>
            </a:r>
            <a:r>
              <a:rPr lang="en-US" dirty="0" smtClean="0"/>
              <a:t>Enter your average monthly utility (gas, electric, water/sewer, trash) costs.  (Gas is for home gas service, not gasoline for your car).</a:t>
            </a:r>
            <a:endParaRPr lang="en-US" dirty="0"/>
          </a:p>
        </p:txBody>
      </p:sp>
      <p:sp>
        <p:nvSpPr>
          <p:cNvPr id="6" name="Left Arrow 5"/>
          <p:cNvSpPr/>
          <p:nvPr/>
        </p:nvSpPr>
        <p:spPr>
          <a:xfrm rot="19180041">
            <a:off x="2534943" y="37492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056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b="1" dirty="0" smtClean="0"/>
              <a:t>Item 1</a:t>
            </a:r>
            <a:r>
              <a:rPr lang="en-US" dirty="0" smtClean="0"/>
              <a:t>.  Enter the name(s) of the other party(</a:t>
            </a:r>
            <a:r>
              <a:rPr lang="en-US" dirty="0" err="1" smtClean="0"/>
              <a:t>ies</a:t>
            </a:r>
            <a:r>
              <a:rPr lang="en-US" dirty="0" smtClean="0"/>
              <a:t>).  If CSS is involved in the case, “County of Orange” will be a party, together with the Other Parent’s name (and the words “and his/her attorney of record” if the other parent has an attorney)</a:t>
            </a:r>
          </a:p>
        </p:txBody>
      </p:sp>
      <p:sp>
        <p:nvSpPr>
          <p:cNvPr id="5" name="Left Arrow 4"/>
          <p:cNvSpPr/>
          <p:nvPr/>
        </p:nvSpPr>
        <p:spPr>
          <a:xfrm>
            <a:off x="1160385" y="2590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7383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smtClean="0"/>
              <a:t>Item 13.g.  </a:t>
            </a:r>
            <a:r>
              <a:rPr lang="en-US" dirty="0" smtClean="0"/>
              <a:t>Enter your average monthly costs for telephone, cell phone, and e-mail (i.e., internet/cable)</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Left Arrow 5"/>
          <p:cNvSpPr/>
          <p:nvPr/>
        </p:nvSpPr>
        <p:spPr>
          <a:xfrm rot="19180041">
            <a:off x="2553759" y="39778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9825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r>
              <a:rPr lang="en-US" b="1" dirty="0" smtClean="0"/>
              <a:t>Item 13.h.  </a:t>
            </a:r>
            <a:r>
              <a:rPr lang="en-US" dirty="0" smtClean="0"/>
              <a:t>Enter your costs for laundry and cleaning.</a:t>
            </a:r>
          </a:p>
          <a:p>
            <a:endParaRPr lang="en-US" dirty="0"/>
          </a:p>
          <a:p>
            <a:r>
              <a:rPr lang="en-US" dirty="0"/>
              <a:t>This would include costs of doing your laundry at a </a:t>
            </a:r>
            <a:r>
              <a:rPr lang="en-US" dirty="0" smtClean="0"/>
              <a:t>Laundromat, </a:t>
            </a:r>
            <a:r>
              <a:rPr lang="en-US" dirty="0"/>
              <a:t>or the costs of taking clothes to the cleaners/dry cleaners</a:t>
            </a:r>
            <a:endParaRPr lang="en-US" dirty="0" smtClean="0"/>
          </a:p>
          <a:p>
            <a:endParaRPr lang="en-US" dirty="0"/>
          </a:p>
          <a:p>
            <a:r>
              <a:rPr lang="en-US" dirty="0" smtClean="0"/>
              <a:t>If you do your laundry at home, the cost of laundry soap, etc. should be included in the “Groceries and household supplies” line item (13.d).</a:t>
            </a:r>
          </a:p>
          <a:p>
            <a:endParaRPr lang="en-US" dirty="0"/>
          </a:p>
        </p:txBody>
      </p:sp>
      <p:sp>
        <p:nvSpPr>
          <p:cNvPr id="6" name="Left Arrow 5"/>
          <p:cNvSpPr/>
          <p:nvPr/>
        </p:nvSpPr>
        <p:spPr>
          <a:xfrm rot="19180041">
            <a:off x="5129970" y="1525801"/>
            <a:ext cx="560459"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67597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r>
              <a:rPr lang="en-US" b="1" dirty="0" smtClean="0"/>
              <a:t>Item 13.i.  </a:t>
            </a:r>
            <a:r>
              <a:rPr lang="en-US" dirty="0" smtClean="0"/>
              <a:t>Enter your average monthly cost for clothes, for you and your household members.</a:t>
            </a:r>
          </a:p>
          <a:p>
            <a:endParaRPr lang="en-US" dirty="0"/>
          </a:p>
          <a:p>
            <a:r>
              <a:rPr lang="en-US" dirty="0" smtClean="0"/>
              <a:t>If there are school-age children, don’t forget to include the amounts you spend for “back-to-school” clothes.  Take the amount you spend annually and divide it by 12.</a:t>
            </a:r>
            <a:endParaRPr lang="en-US" dirty="0"/>
          </a:p>
        </p:txBody>
      </p:sp>
      <p:sp>
        <p:nvSpPr>
          <p:cNvPr id="8" name="Left Arrow 7"/>
          <p:cNvSpPr/>
          <p:nvPr/>
        </p:nvSpPr>
        <p:spPr>
          <a:xfrm rot="19180041">
            <a:off x="5129971" y="1750797"/>
            <a:ext cx="560459"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23940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r>
              <a:rPr lang="en-US" b="1" dirty="0" smtClean="0"/>
              <a:t>Item 13.j.  </a:t>
            </a:r>
            <a:r>
              <a:rPr lang="en-US" dirty="0" smtClean="0"/>
              <a:t>Enter your average monthly cost for education.</a:t>
            </a:r>
          </a:p>
          <a:p>
            <a:endParaRPr lang="en-US" dirty="0"/>
          </a:p>
          <a:p>
            <a:r>
              <a:rPr lang="en-US" dirty="0" smtClean="0"/>
              <a:t>This could be education costs for you or any member of your household, including children/stepchildren.</a:t>
            </a:r>
          </a:p>
          <a:p>
            <a:endParaRPr lang="en-US" dirty="0"/>
          </a:p>
          <a:p>
            <a:endParaRPr lang="en-US" dirty="0"/>
          </a:p>
        </p:txBody>
      </p:sp>
      <p:sp>
        <p:nvSpPr>
          <p:cNvPr id="6" name="Left Arrow 5"/>
          <p:cNvSpPr/>
          <p:nvPr/>
        </p:nvSpPr>
        <p:spPr>
          <a:xfrm rot="19180041">
            <a:off x="5053368" y="1937256"/>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57440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r>
              <a:rPr lang="en-US" b="1" dirty="0" smtClean="0"/>
              <a:t>Item 13.k.  </a:t>
            </a:r>
            <a:r>
              <a:rPr lang="en-US" dirty="0" smtClean="0"/>
              <a:t>Enter your monthly costs for entertainment, gifts, and vacations.</a:t>
            </a:r>
          </a:p>
          <a:p>
            <a:endParaRPr lang="en-US" dirty="0"/>
          </a:p>
          <a:p>
            <a:r>
              <a:rPr lang="en-US" dirty="0" smtClean="0"/>
              <a:t>You can include birthday gifts, outings with children, and other items here.  (Divide the annual cost by 12 for an average monthly amount)</a:t>
            </a:r>
          </a:p>
          <a:p>
            <a:endParaRPr lang="en-US" dirty="0"/>
          </a:p>
          <a:p>
            <a:endParaRPr lang="en-US" dirty="0"/>
          </a:p>
        </p:txBody>
      </p:sp>
      <p:sp>
        <p:nvSpPr>
          <p:cNvPr id="6" name="Left Arrow 5"/>
          <p:cNvSpPr/>
          <p:nvPr/>
        </p:nvSpPr>
        <p:spPr>
          <a:xfrm rot="19180041">
            <a:off x="5068148" y="2082545"/>
            <a:ext cx="47718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70737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r>
              <a:rPr lang="en-US" b="1" dirty="0" smtClean="0"/>
              <a:t>Item 13.l.  </a:t>
            </a:r>
            <a:r>
              <a:rPr lang="en-US" dirty="0" smtClean="0"/>
              <a:t>Enter your average monthly cost for car insurance, gas and repairs, or your bus or other transportation costs.</a:t>
            </a:r>
          </a:p>
          <a:p>
            <a:endParaRPr lang="en-US" dirty="0"/>
          </a:p>
          <a:p>
            <a:r>
              <a:rPr lang="en-US" dirty="0" smtClean="0"/>
              <a:t>Your monthly car payment should </a:t>
            </a:r>
            <a:r>
              <a:rPr lang="en-US" u="sng" dirty="0" smtClean="0"/>
              <a:t>NOT</a:t>
            </a:r>
            <a:r>
              <a:rPr lang="en-US" dirty="0" smtClean="0"/>
              <a:t> be included here (it will go in item 14).</a:t>
            </a:r>
            <a:endParaRPr lang="en-US" dirty="0"/>
          </a:p>
        </p:txBody>
      </p:sp>
      <p:sp>
        <p:nvSpPr>
          <p:cNvPr id="6" name="Left Arrow 5"/>
          <p:cNvSpPr/>
          <p:nvPr/>
        </p:nvSpPr>
        <p:spPr>
          <a:xfrm rot="19180041">
            <a:off x="5053368" y="2394457"/>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67324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r>
              <a:rPr lang="en-US" b="1" dirty="0" smtClean="0"/>
              <a:t>Item 13.m.  </a:t>
            </a:r>
            <a:r>
              <a:rPr lang="en-US" dirty="0" smtClean="0"/>
              <a:t>Enter the cost of your life or accident insurance.</a:t>
            </a:r>
          </a:p>
          <a:p>
            <a:endParaRPr lang="en-US" dirty="0"/>
          </a:p>
          <a:p>
            <a:r>
              <a:rPr lang="en-US" dirty="0" smtClean="0"/>
              <a:t>Your home, automobile, or health insurance is included in other items, not here.</a:t>
            </a:r>
            <a:endParaRPr lang="en-US" dirty="0"/>
          </a:p>
        </p:txBody>
      </p:sp>
      <p:sp>
        <p:nvSpPr>
          <p:cNvPr id="6" name="Left Arrow 5"/>
          <p:cNvSpPr/>
          <p:nvPr/>
        </p:nvSpPr>
        <p:spPr>
          <a:xfrm rot="19180041">
            <a:off x="4966932" y="2699256"/>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43843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r>
              <a:rPr lang="en-US" b="1" dirty="0" smtClean="0"/>
              <a:t>Item 13.n.  </a:t>
            </a:r>
            <a:r>
              <a:rPr lang="en-US" dirty="0" smtClean="0"/>
              <a:t>If you make regular contributions to savings/investments, enter the average monthly amount.  </a:t>
            </a:r>
            <a:endParaRPr lang="en-US" dirty="0"/>
          </a:p>
        </p:txBody>
      </p:sp>
      <p:sp>
        <p:nvSpPr>
          <p:cNvPr id="6" name="Left Arrow 5"/>
          <p:cNvSpPr/>
          <p:nvPr/>
        </p:nvSpPr>
        <p:spPr>
          <a:xfrm rot="19180041">
            <a:off x="5193089" y="2860548"/>
            <a:ext cx="52577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38089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smtClean="0"/>
              <a:t>Item 13.o.  </a:t>
            </a:r>
            <a:r>
              <a:rPr lang="en-US" dirty="0" smtClean="0"/>
              <a:t>Enter your average monthly amount for charitable contributions (e.g., church offering).</a:t>
            </a:r>
          </a:p>
          <a:p>
            <a:endParaRPr lang="en-US" dirty="0"/>
          </a:p>
          <a:p>
            <a:r>
              <a:rPr lang="en-US" dirty="0" smtClean="0"/>
              <a:t>Remember, if you make a weekly contribution, multiply the weekly amount by 52 and then divide by 12 (there are more than 4 weeks in some months).</a:t>
            </a:r>
            <a:endParaRPr lang="en-US" dirty="0"/>
          </a:p>
        </p:txBody>
      </p:sp>
      <p:sp>
        <p:nvSpPr>
          <p:cNvPr id="6" name="Left Arrow 5"/>
          <p:cNvSpPr/>
          <p:nvPr/>
        </p:nvSpPr>
        <p:spPr>
          <a:xfrm rot="19180041">
            <a:off x="5034006" y="3027910"/>
            <a:ext cx="477187"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8733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410200" cy="673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2600" y="609600"/>
            <a:ext cx="3383280" cy="877824"/>
          </a:xfrm>
        </p:spPr>
        <p:txBody>
          <a:bodyPr/>
          <a:lstStyle/>
          <a:p>
            <a:pPr algn="ctr"/>
            <a:r>
              <a:rPr lang="en-US" dirty="0" smtClean="0"/>
              <a:t>Income and Expense Declaration (page 3)</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dirty="0" smtClean="0"/>
              <a:t>Item 13.p.  </a:t>
            </a:r>
            <a:r>
              <a:rPr lang="en-US" dirty="0" smtClean="0"/>
              <a:t>Enter the sum of the “Amount” column in Item 14 here (go to next slide).</a:t>
            </a:r>
            <a:endParaRPr lang="en-US" dirty="0"/>
          </a:p>
        </p:txBody>
      </p:sp>
      <p:sp>
        <p:nvSpPr>
          <p:cNvPr id="6" name="Left Arrow 5"/>
          <p:cNvSpPr/>
          <p:nvPr/>
        </p:nvSpPr>
        <p:spPr>
          <a:xfrm rot="19180041">
            <a:off x="4991934" y="3259604"/>
            <a:ext cx="50237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14848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E3398AD7DBBE47BF90C8A8E8454347" ma:contentTypeVersion="0" ma:contentTypeDescription="Create a new document." ma:contentTypeScope="" ma:versionID="496fdde71d355b5709511b3f4838510e">
  <xsd:schema xmlns:xsd="http://www.w3.org/2001/XMLSchema" xmlns:xs="http://www.w3.org/2001/XMLSchema" xmlns:p="http://schemas.microsoft.com/office/2006/metadata/properties" targetNamespace="http://schemas.microsoft.com/office/2006/metadata/properties" ma:root="true" ma:fieldsID="c486719921af08a00f8ec0954cf6fb1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F42026-2E43-46BF-ADB6-6937FA8F86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BC68F1E-6535-4062-B5A7-2D34BB85938A}">
  <ds:schemaRefs>
    <ds:schemaRef ds:uri="http://schemas.microsoft.com/sharepoint/v3/contenttype/forms"/>
  </ds:schemaRefs>
</ds:datastoreItem>
</file>

<file path=customXml/itemProps3.xml><?xml version="1.0" encoding="utf-8"?>
<ds:datastoreItem xmlns:ds="http://schemas.openxmlformats.org/officeDocument/2006/customXml" ds:itemID="{AC130810-C06E-4BE7-B25C-C598A764F720}">
  <ds:schemaRef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emplate>Urban</Template>
  <TotalTime>1477</TotalTime>
  <Words>6486</Words>
  <Application>Microsoft Office PowerPoint</Application>
  <PresentationFormat>On-screen Show (4:3)</PresentationFormat>
  <Paragraphs>2432</Paragraphs>
  <Slides>158</Slides>
  <Notes>22</Notes>
  <HiddenSlides>0</HiddenSlides>
  <MMClips>0</MMClips>
  <ScaleCrop>false</ScaleCrop>
  <HeadingPairs>
    <vt:vector size="4" baseType="variant">
      <vt:variant>
        <vt:lpstr>Theme</vt:lpstr>
      </vt:variant>
      <vt:variant>
        <vt:i4>1</vt:i4>
      </vt:variant>
      <vt:variant>
        <vt:lpstr>Slide Titles</vt:lpstr>
      </vt:variant>
      <vt:variant>
        <vt:i4>158</vt:i4>
      </vt:variant>
    </vt:vector>
  </HeadingPairs>
  <TitlesOfParts>
    <vt:vector size="159" baseType="lpstr">
      <vt:lpstr>Urban</vt:lpstr>
      <vt:lpstr>How to Prepare a Request for Order to Modify Child Support, companion Spousal Support, Health Insurance Order, AND Custody/Visitation (COMBO)</vt:lpstr>
      <vt:lpstr>PowerPoint Presentation</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2)</vt:lpstr>
      <vt:lpstr>Request for Order (page 2)</vt:lpstr>
      <vt:lpstr>Request for Order (page 2)</vt:lpstr>
      <vt:lpstr>Request for Order (page 2)</vt:lpstr>
      <vt:lpstr>Request for Order (page 2)</vt:lpstr>
      <vt:lpstr>Request for Order (page 2)</vt:lpstr>
      <vt:lpstr>Request for Order (page 2)</vt:lpstr>
      <vt:lpstr>Request for Order (page 2)</vt:lpstr>
      <vt:lpstr>Request for Order (page 2)</vt:lpstr>
      <vt:lpstr>Request for Order (page 3)</vt:lpstr>
      <vt:lpstr>Request for Order (page 4)</vt:lpstr>
      <vt:lpstr>Request for Order (page 4)</vt:lpstr>
      <vt:lpstr>Child Custody and Visitation Attachment (page 1)</vt:lpstr>
      <vt:lpstr>Child Custody and Visitation Attachment (page 1)</vt:lpstr>
      <vt:lpstr>Child Custody and Visitation Attachment (page 1)</vt:lpstr>
      <vt:lpstr>Child Custody and Visitation Attachment</vt:lpstr>
      <vt:lpstr>Child Custody and Visitation Attachment</vt:lpstr>
      <vt:lpstr>Child Custody and Visitation Attachment</vt:lpstr>
      <vt:lpstr>Child Custody and Visitation Attachment</vt:lpstr>
      <vt:lpstr>Child Custody and Visitation Attachment</vt:lpstr>
      <vt:lpstr>Child Custody and Visitation Attachment</vt:lpstr>
      <vt:lpstr>Child Custody and Visitation Attachment (page 2)</vt:lpstr>
      <vt:lpstr>Child Custody and Visitation Attachment (page 2)</vt:lpstr>
      <vt:lpstr>Child Custody and Visitation Attachment (page 2)</vt:lpstr>
      <vt:lpstr>Child Custody and Visitation Attachment (page 2)</vt:lpstr>
      <vt:lpstr>Child Custody and Visitation Attachment (page 2)</vt:lpstr>
      <vt:lpstr>Income and Expense Declaration</vt:lpstr>
      <vt:lpstr>Income and Expense Declaration</vt:lpstr>
      <vt:lpstr>Income and Expense Declaration</vt:lpstr>
      <vt:lpstr>Income and Expense Declaration</vt:lpstr>
      <vt:lpstr>Income and Expense Declaration</vt:lpstr>
      <vt:lpstr>Income and Expense Declaration</vt:lpstr>
      <vt:lpstr>Income and Expense Declaration</vt:lpstr>
      <vt:lpstr>Income and Expense Declaration</vt:lpstr>
      <vt:lpstr>Income and Expense Declaration</vt:lpstr>
      <vt:lpstr>Income and Expense Declaration</vt:lpstr>
      <vt:lpstr>Income and Expense Declaration</vt:lpstr>
      <vt:lpstr>Income and Expense Declaration</vt:lpstr>
      <vt:lpstr>Income and Expense Declaration</vt:lpstr>
      <vt:lpstr>Income and Expense Declaration</vt:lpstr>
      <vt:lpstr>Income and Expense Declaration</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2)</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3)</vt:lpstr>
      <vt:lpstr>Income and Expense Declaration (page 4)</vt:lpstr>
      <vt:lpstr>Income and Expense Declaration (page 4)</vt:lpstr>
      <vt:lpstr>Income and Expense Declaration (page 4)</vt:lpstr>
      <vt:lpstr>Income and Expense Declaration (page 4)</vt:lpstr>
      <vt:lpstr>Income and Expense Declaration (page 4)</vt:lpstr>
      <vt:lpstr>Income and Expense Declaration (page 4)</vt:lpstr>
      <vt:lpstr>Income and Expense Declaration (page 4)</vt:lpstr>
      <vt:lpstr>Income and Expense Declaration (page 4)</vt:lpstr>
      <vt:lpstr>Income and Expense Declaration (page 4)</vt:lpstr>
      <vt:lpstr>Income and Expense Declaration (page 4)</vt:lpstr>
      <vt:lpstr>Income and Expense Declaration (page 4)</vt:lpstr>
      <vt:lpstr>Income and Expense Declaration (page 4)</vt:lpstr>
      <vt:lpstr>Income and Expense Declaration (page 4)</vt:lpstr>
      <vt:lpstr>Income and Expense Declaration (page 4)</vt:lpstr>
      <vt:lpstr>Income and Expense Declaration (page 4)</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Personal Service</vt:lpstr>
      <vt:lpstr>Proof of Personal Service</vt:lpstr>
      <vt:lpstr>Proof of Personal Service</vt:lpstr>
      <vt:lpstr>Proof of Personal Service</vt:lpstr>
      <vt:lpstr>Proof of Personal Service</vt:lpstr>
      <vt:lpstr>Proof of Personal Service</vt:lpstr>
      <vt:lpstr>Proof of Personal Service</vt:lpstr>
      <vt:lpstr>Proof of Personal Service</vt:lpstr>
      <vt:lpstr>Proof of Personal Service</vt:lpstr>
      <vt:lpstr>Proof of Personal Service</vt:lpstr>
      <vt:lpstr>PowerPoint Presentation</vt:lpstr>
    </vt:vector>
  </TitlesOfParts>
  <Company>Superior Court of CA, County of Orange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an Order to Show Cause to Modify Child Support, companion Spousal Support, Health Insurance Order, AND Custody/Visitation (COMBO)</dc:title>
  <dc:creator>aglover</dc:creator>
  <cp:lastModifiedBy>lland</cp:lastModifiedBy>
  <cp:revision>105</cp:revision>
  <dcterms:created xsi:type="dcterms:W3CDTF">2012-05-14T15:36:29Z</dcterms:created>
  <dcterms:modified xsi:type="dcterms:W3CDTF">2012-12-21T00:13:21Z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0x010100B5E3398AD7DBBE47BF90C8A8E8454347</vt:lpwstr>
  </property>
</Properties>
</file>