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62"/>
  </p:notesMasterIdLst>
  <p:sldIdLst>
    <p:sldId id="256" r:id="rId5"/>
    <p:sldId id="373" r:id="rId6"/>
    <p:sldId id="367" r:id="rId7"/>
    <p:sldId id="374" r:id="rId8"/>
    <p:sldId id="375" r:id="rId9"/>
    <p:sldId id="378" r:id="rId10"/>
    <p:sldId id="376" r:id="rId11"/>
    <p:sldId id="377" r:id="rId12"/>
    <p:sldId id="368" r:id="rId13"/>
    <p:sldId id="380" r:id="rId14"/>
    <p:sldId id="379" r:id="rId15"/>
    <p:sldId id="369" r:id="rId16"/>
    <p:sldId id="382" r:id="rId17"/>
    <p:sldId id="381" r:id="rId18"/>
    <p:sldId id="370" r:id="rId19"/>
    <p:sldId id="383" r:id="rId20"/>
    <p:sldId id="384" r:id="rId21"/>
    <p:sldId id="385" r:id="rId22"/>
    <p:sldId id="386" r:id="rId23"/>
    <p:sldId id="387" r:id="rId24"/>
    <p:sldId id="388" r:id="rId25"/>
    <p:sldId id="389" r:id="rId26"/>
    <p:sldId id="371" r:id="rId27"/>
    <p:sldId id="372" r:id="rId28"/>
    <p:sldId id="390" r:id="rId29"/>
    <p:sldId id="391" r:id="rId30"/>
    <p:sldId id="392" r:id="rId31"/>
    <p:sldId id="393" r:id="rId32"/>
    <p:sldId id="394" r:id="rId33"/>
    <p:sldId id="395" r:id="rId34"/>
    <p:sldId id="396" r:id="rId35"/>
    <p:sldId id="397" r:id="rId36"/>
    <p:sldId id="398" r:id="rId37"/>
    <p:sldId id="399" r:id="rId38"/>
    <p:sldId id="400" r:id="rId39"/>
    <p:sldId id="401" r:id="rId40"/>
    <p:sldId id="402" r:id="rId41"/>
    <p:sldId id="403" r:id="rId42"/>
    <p:sldId id="404" r:id="rId43"/>
    <p:sldId id="405" r:id="rId44"/>
    <p:sldId id="406" r:id="rId45"/>
    <p:sldId id="407" r:id="rId46"/>
    <p:sldId id="408" r:id="rId47"/>
    <p:sldId id="409" r:id="rId48"/>
    <p:sldId id="410" r:id="rId49"/>
    <p:sldId id="411" r:id="rId50"/>
    <p:sldId id="412" r:id="rId51"/>
    <p:sldId id="413" r:id="rId52"/>
    <p:sldId id="414" r:id="rId53"/>
    <p:sldId id="415" r:id="rId54"/>
    <p:sldId id="416" r:id="rId55"/>
    <p:sldId id="417" r:id="rId56"/>
    <p:sldId id="418" r:id="rId57"/>
    <p:sldId id="419" r:id="rId58"/>
    <p:sldId id="420" r:id="rId59"/>
    <p:sldId id="421" r:id="rId60"/>
    <p:sldId id="422"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6" y="-7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2564A9-DBD4-4E65-82CC-D53078418C43}" type="datetimeFigureOut">
              <a:rPr lang="en-US" smtClean="0"/>
              <a:t>12/20/2012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892B9E-4EF8-43AA-9035-141B454B5AAF}" type="slidenum">
              <a:rPr lang="en-US" smtClean="0"/>
              <a:t>‹#›</a:t>
            </a:fld>
            <a:endParaRPr lang="en-US" dirty="0"/>
          </a:p>
        </p:txBody>
      </p:sp>
    </p:spTree>
    <p:extLst>
      <p:ext uri="{BB962C8B-B14F-4D97-AF65-F5344CB8AC3E}">
        <p14:creationId xmlns:p14="http://schemas.microsoft.com/office/powerpoint/2010/main" val="171112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35</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44</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45</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46</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47</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48</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49</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50</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51</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52</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53</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36</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54</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55</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56</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37</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38</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39</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40</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41</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42</a:t>
            </a:fld>
            <a:endParaRPr lang="en-US"/>
          </a:p>
        </p:txBody>
      </p:sp>
    </p:spTree>
    <p:extLst>
      <p:ext uri="{BB962C8B-B14F-4D97-AF65-F5344CB8AC3E}">
        <p14:creationId xmlns:p14="http://schemas.microsoft.com/office/powerpoint/2010/main" val="2551003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892B9E-4EF8-43AA-9035-141B454B5AAF}" type="slidenum">
              <a:rPr lang="en-US" smtClean="0"/>
              <a:t>43</a:t>
            </a:fld>
            <a:endParaRPr lang="en-US"/>
          </a:p>
        </p:txBody>
      </p:sp>
    </p:spTree>
    <p:extLst>
      <p:ext uri="{BB962C8B-B14F-4D97-AF65-F5344CB8AC3E}">
        <p14:creationId xmlns:p14="http://schemas.microsoft.com/office/powerpoint/2010/main" val="2551003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A251B86-D978-46EC-8D85-4C9902109F6C}" type="datetimeFigureOut">
              <a:rPr lang="en-US" smtClean="0"/>
              <a:t>12/20/2012</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2D77F5F-2DD6-4887-B87E-808BB29256A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A251B86-D978-46EC-8D85-4C9902109F6C}" type="datetimeFigureOut">
              <a:rPr lang="en-US" smtClean="0"/>
              <a:t>12/20/2012</a:t>
            </a:fld>
            <a:endParaRPr lang="en-US" dirty="0"/>
          </a:p>
        </p:txBody>
      </p:sp>
      <p:sp>
        <p:nvSpPr>
          <p:cNvPr id="27" name="Slide Number Placeholder 26"/>
          <p:cNvSpPr>
            <a:spLocks noGrp="1"/>
          </p:cNvSpPr>
          <p:nvPr>
            <p:ph type="sldNum" sz="quarter" idx="11"/>
          </p:nvPr>
        </p:nvSpPr>
        <p:spPr/>
        <p:txBody>
          <a:bodyPr rtlCol="0"/>
          <a:lstStyle/>
          <a:p>
            <a:fld id="{D2D77F5F-2DD6-4887-B87E-808BB29256A6}" type="slidenum">
              <a:rPr lang="en-US" smtClean="0"/>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A251B86-D978-46EC-8D85-4C9902109F6C}" type="datetimeFigureOut">
              <a:rPr lang="en-US" smtClean="0"/>
              <a:t>12/20/2012</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D2D77F5F-2DD6-4887-B87E-808BB29256A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251B86-D978-46EC-8D85-4C9902109F6C}" type="datetimeFigureOut">
              <a:rPr lang="en-US" smtClean="0"/>
              <a:t>12/20/2012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D77F5F-2DD6-4887-B87E-808BB29256A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A251B86-D978-46EC-8D85-4C9902109F6C}" type="datetimeFigureOut">
              <a:rPr lang="en-US" smtClean="0"/>
              <a:t>12/20/2012</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2D77F5F-2DD6-4887-B87E-808BB29256A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www.courts.ca.gov/documents/fl335.pdf" TargetMode="External"/><Relationship Id="rId2" Type="http://schemas.openxmlformats.org/officeDocument/2006/relationships/hyperlink" Target="http://www.courts.ca.gov/documents/fl334.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458200" cy="3186113"/>
          </a:xfrm>
        </p:spPr>
        <p:txBody>
          <a:bodyPr>
            <a:normAutofit/>
          </a:bodyPr>
          <a:lstStyle/>
          <a:p>
            <a:pPr algn="ctr"/>
            <a:r>
              <a:rPr lang="en-US" dirty="0" smtClean="0"/>
              <a:t>How to Prepare a Request for Hearing Regarding Earnings Assignment/Income Withholding Order for Support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4114800"/>
            <a:ext cx="1905000" cy="1905000"/>
          </a:xfrm>
          <a:prstGeom prst="rect">
            <a:avLst/>
          </a:prstGeom>
        </p:spPr>
      </p:pic>
      <p:sp>
        <p:nvSpPr>
          <p:cNvPr id="6" name="Subtitle 2"/>
          <p:cNvSpPr>
            <a:spLocks noGrp="1"/>
          </p:cNvSpPr>
          <p:nvPr>
            <p:ph type="subTitle" idx="1"/>
          </p:nvPr>
        </p:nvSpPr>
        <p:spPr>
          <a:xfrm>
            <a:off x="2971800" y="4419600"/>
            <a:ext cx="5943600" cy="1499616"/>
          </a:xfrm>
        </p:spPr>
        <p:txBody>
          <a:bodyPr>
            <a:normAutofit fontScale="85000" lnSpcReduction="20000"/>
          </a:bodyPr>
          <a:lstStyle/>
          <a:p>
            <a:pPr algn="ctr"/>
            <a:r>
              <a:rPr lang="en-US" b="1" dirty="0" smtClean="0"/>
              <a:t>SUPERIOR COURT OF CALIFORNIA</a:t>
            </a:r>
          </a:p>
          <a:p>
            <a:pPr algn="ctr"/>
            <a:r>
              <a:rPr lang="en-US" b="1" dirty="0" smtClean="0"/>
              <a:t>COUNTY OF ORANGE</a:t>
            </a:r>
          </a:p>
          <a:p>
            <a:pPr algn="ctr"/>
            <a:endParaRPr lang="en-US" b="1" dirty="0"/>
          </a:p>
          <a:p>
            <a:pPr algn="ctr"/>
            <a:r>
              <a:rPr lang="en-US" b="1" dirty="0" smtClean="0"/>
              <a:t>SELF-HELP CENTER/</a:t>
            </a:r>
          </a:p>
          <a:p>
            <a:pPr algn="ctr"/>
            <a:r>
              <a:rPr lang="en-US" b="1" dirty="0" smtClean="0"/>
              <a:t>FAMILY LAW FACILITATOR OFFICE</a:t>
            </a:r>
            <a:endParaRPr lang="en-US" b="1" dirty="0"/>
          </a:p>
        </p:txBody>
      </p:sp>
    </p:spTree>
    <p:extLst>
      <p:ext uri="{BB962C8B-B14F-4D97-AF65-F5344CB8AC3E}">
        <p14:creationId xmlns:p14="http://schemas.microsoft.com/office/powerpoint/2010/main" val="1088648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smtClean="0"/>
              <a:t>Check this box.</a:t>
            </a:r>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19438999">
            <a:off x="1587299" y="296780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36781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r>
              <a:rPr lang="en-US" b="1" dirty="0" smtClean="0"/>
              <a:t>Item 2.</a:t>
            </a:r>
            <a:r>
              <a:rPr lang="en-US" dirty="0" smtClean="0"/>
              <a:t>  Check this box if you are requesting that the earnings assignment order or income withholding order be quashed (set aside).</a:t>
            </a:r>
            <a:endParaRPr lang="en-US" b="1"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19676860">
            <a:off x="149173" y="3552419"/>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3491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r>
              <a:rPr lang="en-US" b="1" dirty="0" smtClean="0"/>
              <a:t>Item 2.a.</a:t>
            </a:r>
            <a:r>
              <a:rPr lang="en-US" dirty="0" smtClean="0"/>
              <a:t>  Check this box if you are not the obligor (person required to pay) named in the earnings assignment/income withholding order.</a:t>
            </a:r>
            <a:endParaRPr lang="en-US" dirty="0"/>
          </a:p>
          <a:p>
            <a:endParaRPr lang="en-US" dirty="0" smtClean="0"/>
          </a:p>
          <a:p>
            <a:endParaRPr lang="en-US" dirty="0"/>
          </a:p>
          <a:p>
            <a:endParaRPr lang="en-US" dirty="0" smtClean="0"/>
          </a:p>
          <a:p>
            <a:endParaRPr lang="en-US" dirty="0"/>
          </a:p>
        </p:txBody>
      </p:sp>
      <p:sp>
        <p:nvSpPr>
          <p:cNvPr id="6" name="Left Arrow 5"/>
          <p:cNvSpPr/>
          <p:nvPr/>
        </p:nvSpPr>
        <p:spPr>
          <a:xfrm rot="19932299">
            <a:off x="538344" y="376364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38765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r>
              <a:rPr lang="en-US" b="1" dirty="0" smtClean="0"/>
              <a:t>Item 2.b.</a:t>
            </a:r>
            <a:r>
              <a:rPr lang="en-US" dirty="0" smtClean="0"/>
              <a:t>  Check this box if </a:t>
            </a:r>
            <a:r>
              <a:rPr lang="en-US" u="sng" dirty="0" smtClean="0"/>
              <a:t>ALL</a:t>
            </a:r>
            <a:r>
              <a:rPr lang="en-US" dirty="0" smtClean="0"/>
              <a:t> of the following apply (if not all conditions are present, you cannot use 2.b.</a:t>
            </a:r>
          </a:p>
          <a:p>
            <a:endParaRPr lang="en-US" dirty="0"/>
          </a:p>
          <a:p>
            <a:pPr marL="352044" indent="-342900">
              <a:buAutoNum type="arabicParenBoth"/>
            </a:pPr>
            <a:r>
              <a:rPr lang="en-US" dirty="0" smtClean="0"/>
              <a:t>It would be in the best interest of the children involved (provide your reasons in the space provided.</a:t>
            </a:r>
          </a:p>
          <a:p>
            <a:pPr marL="352044" indent="-342900">
              <a:buAutoNum type="arabicParenBoth"/>
            </a:pPr>
            <a:r>
              <a:rPr lang="en-US" dirty="0" smtClean="0"/>
              <a:t>You have paid your support on time for the last 12 months without a mandatory collection process.</a:t>
            </a:r>
          </a:p>
          <a:p>
            <a:pPr marL="352044" indent="-342900">
              <a:buAutoNum type="arabicParenBoth"/>
            </a:pPr>
            <a:r>
              <a:rPr lang="en-US" dirty="0" smtClean="0"/>
              <a:t>You do not owe any back support.</a:t>
            </a:r>
          </a:p>
          <a:p>
            <a:pPr marL="352044" indent="-342900">
              <a:buAutoNum type="arabicParenBoth"/>
            </a:pPr>
            <a:r>
              <a:rPr lang="en-US" dirty="0" smtClean="0"/>
              <a:t>There are extraordinary hardships (Provide the reasons and be prepared to provide proof at the hearing).</a:t>
            </a:r>
            <a:endParaRPr lang="en-US" dirty="0"/>
          </a:p>
          <a:p>
            <a:endParaRPr lang="en-US" dirty="0" smtClean="0"/>
          </a:p>
          <a:p>
            <a:endParaRPr lang="en-US" dirty="0"/>
          </a:p>
          <a:p>
            <a:endParaRPr lang="en-US" dirty="0" smtClean="0"/>
          </a:p>
          <a:p>
            <a:endParaRPr lang="en-US" dirty="0"/>
          </a:p>
        </p:txBody>
      </p:sp>
      <p:sp>
        <p:nvSpPr>
          <p:cNvPr id="6" name="Left Arrow 5"/>
          <p:cNvSpPr/>
          <p:nvPr/>
        </p:nvSpPr>
        <p:spPr>
          <a:xfrm rot="19932299">
            <a:off x="557580" y="391604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12342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r>
              <a:rPr lang="en-US" b="1" dirty="0" smtClean="0"/>
              <a:t>Item 2.c.  </a:t>
            </a:r>
            <a:r>
              <a:rPr lang="en-US" dirty="0" smtClean="0"/>
              <a:t>Check this box if you have a written agreement allowing support to be paid by an alternative method.  A signed copy of the agreement must be attached.  </a:t>
            </a:r>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668172">
            <a:off x="529854" y="5920734"/>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77352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the Petitioner’s name, the Respondent’s name, and the Other Parent’s name (if applicable) and the case number here.  These will be the same as on page 1. </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764659">
            <a:off x="3877880" y="54683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873952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  </a:t>
            </a:r>
            <a:r>
              <a:rPr lang="en-US" dirty="0" smtClean="0"/>
              <a:t>Check this box if you are requesting that the order be modified rather than set aside. </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238471" y="299684"/>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72210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3.a.  </a:t>
            </a:r>
            <a:r>
              <a:rPr lang="en-US" dirty="0" smtClean="0"/>
              <a:t>Check this box if the arrearages (back support) claimed as owing is incorrect.  You must also check one of the boxes ((1), (2) or (3).</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619473" y="452083"/>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00971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3.a.(1)  </a:t>
            </a:r>
            <a:r>
              <a:rPr lang="en-US" dirty="0" smtClean="0"/>
              <a:t>Check this box if you have not received credit for all of the payments you have made, then check (a) (b) or both.</a:t>
            </a:r>
          </a:p>
          <a:p>
            <a:endParaRPr lang="en-US" dirty="0"/>
          </a:p>
          <a:p>
            <a:pPr marL="352044" indent="-342900">
              <a:buAutoNum type="alphaLcParenBoth"/>
            </a:pPr>
            <a:r>
              <a:rPr lang="en-US" dirty="0" smtClean="0"/>
              <a:t>Check this box if you are attaching a payment history, which includes a monthly breakdown of amounts ordered and amounts paid (see Payment History Attachment following this document).</a:t>
            </a:r>
          </a:p>
          <a:p>
            <a:pPr marL="352044" indent="-342900">
              <a:buAutoNum type="alphaLcParenBoth"/>
            </a:pPr>
            <a:r>
              <a:rPr lang="en-US" dirty="0" smtClean="0"/>
              <a:t>Check this box to list payments that were not credited, and list each payment, the date, the amount, and the name of the person or agency paid.</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898695" y="604482"/>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89640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3.a.(2)  </a:t>
            </a:r>
            <a:r>
              <a:rPr lang="en-US" dirty="0" smtClean="0"/>
              <a:t>Check this box if child support was terminated and enter the child’s name, date of birth, date of termination of child support, and the reason for termination (e.g., the child is 18 and has graduated from high school, or the child is now living with you full time).  Provide supporting documentation for your reason(s).</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914746" y="1518884"/>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56585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88736"/>
          </a:xfrm>
        </p:spPr>
        <p:txBody>
          <a:bodyPr>
            <a:normAutofit/>
          </a:bodyPr>
          <a:lstStyle/>
          <a:p>
            <a:pPr marL="109728" indent="0">
              <a:buNone/>
            </a:pPr>
            <a:r>
              <a:rPr lang="en-US" sz="1400" dirty="0" smtClean="0"/>
              <a:t>This document can assist you in completing the necessary paperwork for filing a Request for Hearing Regarding Earnings Assignment/Income Withholding Order for Support.</a:t>
            </a:r>
          </a:p>
          <a:p>
            <a:pPr marL="109728" indent="0">
              <a:buNone/>
            </a:pPr>
            <a:endParaRPr lang="en-US" sz="1400" dirty="0"/>
          </a:p>
          <a:p>
            <a:pPr marL="109728" indent="0">
              <a:buNone/>
            </a:pPr>
            <a:r>
              <a:rPr lang="en-US" sz="1400" dirty="0" smtClean="0"/>
              <a:t>If you have received a copy of a document notifying you that an Earnings Assignment or Income Withholding Order is being imposed on you, you have 10 days from the date of receipt of the document to file a Request for Hearing Regarding Earnings Assignment/Income Withholding Order for Support.</a:t>
            </a:r>
          </a:p>
          <a:p>
            <a:pPr marL="109728" indent="0">
              <a:buNone/>
            </a:pPr>
            <a:endParaRPr lang="en-US" sz="1400" dirty="0"/>
          </a:p>
          <a:p>
            <a:r>
              <a:rPr lang="en-US" sz="1400" dirty="0" smtClean="0"/>
              <a:t>It is recommended that you print a copy of this document first, then use the step-by-step instructions to complete the necessary forms.</a:t>
            </a:r>
          </a:p>
          <a:p>
            <a:endParaRPr lang="en-US" sz="1400" dirty="0"/>
          </a:p>
          <a:p>
            <a:r>
              <a:rPr lang="en-US" sz="1400" dirty="0" smtClean="0"/>
              <a:t>You can then use the following links to go directly to the online version of the form, where you can type in the required information and then print the completed forms:</a:t>
            </a:r>
          </a:p>
          <a:p>
            <a:pPr lvl="1"/>
            <a:r>
              <a:rPr lang="en-US" sz="1200" dirty="0" smtClean="0">
                <a:solidFill>
                  <a:schemeClr val="tx1"/>
                </a:solidFill>
              </a:rPr>
              <a:t>Request for Hearing Regarding Earnings Assignment</a:t>
            </a:r>
            <a:r>
              <a:rPr lang="en-US" sz="1200" dirty="0" smtClean="0">
                <a:solidFill>
                  <a:schemeClr val="accent6"/>
                </a:solidFill>
              </a:rPr>
              <a:t>: </a:t>
            </a:r>
            <a:r>
              <a:rPr lang="en-US" sz="1200" u="sng" dirty="0" smtClean="0">
                <a:solidFill>
                  <a:schemeClr val="accent6"/>
                </a:solidFill>
              </a:rPr>
              <a:t>http</a:t>
            </a:r>
            <a:r>
              <a:rPr lang="en-US" sz="1200" u="sng" dirty="0">
                <a:solidFill>
                  <a:schemeClr val="accent6"/>
                </a:solidFill>
              </a:rPr>
              <a:t>://www.courts.ca.gov/documents/fl450.pdf</a:t>
            </a:r>
            <a:endParaRPr lang="en-US" sz="1200" u="sng" dirty="0" smtClean="0">
              <a:solidFill>
                <a:schemeClr val="accent6"/>
              </a:solidFill>
            </a:endParaRPr>
          </a:p>
          <a:p>
            <a:pPr lvl="1"/>
            <a:r>
              <a:rPr lang="en-US" sz="1200" dirty="0" smtClean="0">
                <a:solidFill>
                  <a:schemeClr val="tx1"/>
                </a:solidFill>
              </a:rPr>
              <a:t>Declaration Regarding </a:t>
            </a:r>
            <a:r>
              <a:rPr lang="en-US" sz="1200" dirty="0">
                <a:solidFill>
                  <a:schemeClr val="tx1"/>
                </a:solidFill>
              </a:rPr>
              <a:t>Address Verification:  </a:t>
            </a:r>
            <a:r>
              <a:rPr lang="en-US" sz="1200" dirty="0">
                <a:solidFill>
                  <a:schemeClr val="tx1"/>
                </a:solidFill>
                <a:hlinkClick r:id="rId2"/>
              </a:rPr>
              <a:t>http://</a:t>
            </a:r>
            <a:r>
              <a:rPr lang="en-US" sz="1200" dirty="0" smtClean="0">
                <a:solidFill>
                  <a:schemeClr val="tx1"/>
                </a:solidFill>
                <a:hlinkClick r:id="rId2"/>
              </a:rPr>
              <a:t>www.courts.ca.gov/documents/fl334.pdf</a:t>
            </a:r>
            <a:endParaRPr lang="en-US" sz="1200" dirty="0" smtClean="0">
              <a:solidFill>
                <a:schemeClr val="tx1"/>
              </a:solidFill>
            </a:endParaRPr>
          </a:p>
          <a:p>
            <a:pPr lvl="1"/>
            <a:r>
              <a:rPr lang="en-US" sz="1200" dirty="0" smtClean="0">
                <a:solidFill>
                  <a:schemeClr val="tx1"/>
                </a:solidFill>
              </a:rPr>
              <a:t>Proof </a:t>
            </a:r>
            <a:r>
              <a:rPr lang="en-US" sz="1200" dirty="0">
                <a:solidFill>
                  <a:schemeClr val="tx1"/>
                </a:solidFill>
              </a:rPr>
              <a:t>of Service by Mail:  </a:t>
            </a:r>
            <a:r>
              <a:rPr lang="en-US" sz="1200" dirty="0">
                <a:solidFill>
                  <a:schemeClr val="tx1"/>
                </a:solidFill>
                <a:hlinkClick r:id="rId3"/>
              </a:rPr>
              <a:t>http://</a:t>
            </a:r>
            <a:r>
              <a:rPr lang="en-US" sz="1200" dirty="0" smtClean="0">
                <a:solidFill>
                  <a:schemeClr val="tx1"/>
                </a:solidFill>
                <a:hlinkClick r:id="rId3"/>
              </a:rPr>
              <a:t>www.courts.ca.gov/documents/fl335.pdf</a:t>
            </a:r>
            <a:endParaRPr lang="en-US" sz="1200" dirty="0" smtClean="0">
              <a:solidFill>
                <a:schemeClr val="tx1"/>
              </a:solidFill>
            </a:endParaRPr>
          </a:p>
          <a:p>
            <a:pPr lvl="1"/>
            <a:r>
              <a:rPr lang="en-US" sz="1200" dirty="0" smtClean="0">
                <a:solidFill>
                  <a:schemeClr val="tx1"/>
                </a:solidFill>
              </a:rPr>
              <a:t>Proof of </a:t>
            </a:r>
            <a:r>
              <a:rPr lang="en-US" sz="1200" dirty="0">
                <a:solidFill>
                  <a:schemeClr val="tx1"/>
                </a:solidFill>
              </a:rPr>
              <a:t>Personal Service: </a:t>
            </a:r>
            <a:r>
              <a:rPr lang="en-US" sz="1200" dirty="0" smtClean="0">
                <a:solidFill>
                  <a:schemeClr val="tx1"/>
                </a:solidFill>
              </a:rPr>
              <a:t>  </a:t>
            </a:r>
            <a:r>
              <a:rPr lang="en-US" sz="1200" u="sng" dirty="0" smtClean="0">
                <a:solidFill>
                  <a:schemeClr val="accent6"/>
                </a:solidFill>
              </a:rPr>
              <a:t>http</a:t>
            </a:r>
            <a:r>
              <a:rPr lang="en-US" sz="1200" u="sng" dirty="0"/>
              <a:t>://</a:t>
            </a:r>
            <a:r>
              <a:rPr lang="en-US" sz="1200" u="sng" dirty="0">
                <a:solidFill>
                  <a:schemeClr val="accent6"/>
                </a:solidFill>
              </a:rPr>
              <a:t>www.courts.ca.gov/documents/fl330.pdf</a:t>
            </a:r>
            <a:endParaRPr lang="en-US" sz="1200" u="sng" dirty="0" smtClean="0">
              <a:solidFill>
                <a:schemeClr val="accent6"/>
              </a:solidFill>
            </a:endParaRPr>
          </a:p>
          <a:p>
            <a:pPr lvl="1"/>
            <a:endParaRPr lang="en-US" sz="1200" u="sng" dirty="0" smtClean="0"/>
          </a:p>
          <a:p>
            <a:r>
              <a:rPr lang="en-US" sz="1400" dirty="0" smtClean="0"/>
              <a:t>Once you have completed and signed the appropriate forms, you can file them at the Lamoreaux Justice Center, Room 706 (on the 7</a:t>
            </a:r>
            <a:r>
              <a:rPr lang="en-US" sz="1400" baseline="30000" dirty="0" smtClean="0"/>
              <a:t>th</a:t>
            </a:r>
            <a:r>
              <a:rPr lang="en-US" sz="1400" dirty="0" smtClean="0"/>
              <a:t> floor).   You will need to bring the appropriate number of stamped, addressed envelopes and the appropriate number of copies for filing.</a:t>
            </a:r>
          </a:p>
          <a:p>
            <a:endParaRPr lang="en-US" sz="1400" dirty="0"/>
          </a:p>
          <a:p>
            <a:r>
              <a:rPr lang="en-US" sz="1400" dirty="0" smtClean="0"/>
              <a:t>If you would like someone to review your finished documents before filing them, you can bring them to the Self-Help Center at the Lamoreaux Justice Center.</a:t>
            </a:r>
          </a:p>
          <a:p>
            <a:pPr lvl="1"/>
            <a:endParaRPr lang="en-US" sz="1200" dirty="0" smtClean="0"/>
          </a:p>
          <a:p>
            <a:pPr lvl="1"/>
            <a:endParaRPr lang="en-US" sz="1200" dirty="0" smtClean="0"/>
          </a:p>
          <a:p>
            <a:pPr lvl="1"/>
            <a:endParaRPr lang="en-US" sz="1200" dirty="0"/>
          </a:p>
        </p:txBody>
      </p:sp>
    </p:spTree>
    <p:extLst>
      <p:ext uri="{BB962C8B-B14F-4D97-AF65-F5344CB8AC3E}">
        <p14:creationId xmlns:p14="http://schemas.microsoft.com/office/powerpoint/2010/main" val="2519287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3.a.(3)  </a:t>
            </a:r>
            <a:r>
              <a:rPr lang="en-US" dirty="0" smtClean="0"/>
              <a:t>Check this box for other reasons the order should be modified, and specify the reasons in the space provided.</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944742" y="2023988"/>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050615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3.b.  </a:t>
            </a:r>
            <a:r>
              <a:rPr lang="en-US" dirty="0" smtClean="0"/>
              <a:t>Check this box if the monthly payment specified in the earnings assignment is more than 50% of your total net income each month from all sources.</a:t>
            </a:r>
          </a:p>
          <a:p>
            <a:endParaRPr lang="en-US" dirty="0"/>
          </a:p>
          <a:p>
            <a:r>
              <a:rPr lang="en-US" dirty="0" smtClean="0"/>
              <a:t>Net income means gross income minus any required deductions (e.g., Federal Income Tax, CA Income Tax, social security (FICA), CA State Disability Insurance (CASDI))</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543271" y="2292229"/>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40402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r>
              <a:rPr lang="en-US" b="1" dirty="0" smtClean="0"/>
              <a:t>Item 3.c.  </a:t>
            </a:r>
            <a:r>
              <a:rPr lang="en-US" dirty="0" smtClean="0"/>
              <a:t>Check this box if the monthly payment specified for arrearages (back support) in the earnings assignment creates a hardship for you.</a:t>
            </a:r>
          </a:p>
          <a:p>
            <a:endParaRPr lang="en-US" dirty="0"/>
          </a:p>
          <a:p>
            <a:r>
              <a:rPr lang="en-US" dirty="0" smtClean="0"/>
              <a:t>Describe the hardship and state the amount you are able to pay on your arrearage in the space provided.  Attach a page labeled “3.c” if you need additional space.</a:t>
            </a:r>
          </a:p>
          <a:p>
            <a:endParaRPr lang="en-US" dirty="0"/>
          </a:p>
          <a:p>
            <a:endParaRPr lang="en-US" dirty="0" smtClean="0"/>
          </a:p>
          <a:p>
            <a:endParaRPr lang="en-US" dirty="0"/>
          </a:p>
          <a:p>
            <a:endParaRPr lang="en-US" dirty="0" smtClean="0"/>
          </a:p>
          <a:p>
            <a:endParaRPr lang="en-US" dirty="0"/>
          </a:p>
        </p:txBody>
      </p:sp>
      <p:sp>
        <p:nvSpPr>
          <p:cNvPr id="9" name="Left Arrow 8"/>
          <p:cNvSpPr/>
          <p:nvPr/>
        </p:nvSpPr>
        <p:spPr>
          <a:xfrm rot="19176822">
            <a:off x="543271" y="2553812"/>
            <a:ext cx="538699"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43369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Enter the date, your name and signature here.</a:t>
            </a:r>
            <a:endParaRPr lang="en-US" dirty="0"/>
          </a:p>
        </p:txBody>
      </p:sp>
      <p:sp>
        <p:nvSpPr>
          <p:cNvPr id="9" name="Left Arrow 8"/>
          <p:cNvSpPr/>
          <p:nvPr/>
        </p:nvSpPr>
        <p:spPr>
          <a:xfrm rot="20391727">
            <a:off x="4433330" y="3528200"/>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3546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4" y="76201"/>
            <a:ext cx="5442710" cy="6629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 (page 2)</a:t>
            </a:r>
            <a:endParaRPr lang="en-US" dirty="0"/>
          </a:p>
        </p:txBody>
      </p:sp>
      <p:sp>
        <p:nvSpPr>
          <p:cNvPr id="3" name="Text Placeholder 2"/>
          <p:cNvSpPr>
            <a:spLocks noGrp="1"/>
          </p:cNvSpPr>
          <p:nvPr>
            <p:ph type="body" idx="2"/>
          </p:nvPr>
        </p:nvSpPr>
        <p:spPr>
          <a:xfrm>
            <a:off x="5422037" y="1447800"/>
            <a:ext cx="3383280" cy="4937760"/>
          </a:xfrm>
        </p:spPr>
        <p:txBody>
          <a:bodyPr>
            <a:normAutofit lnSpcReduction="10000"/>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r>
              <a:rPr lang="en-US" dirty="0" smtClean="0"/>
              <a:t>You will need to enter the addresses for the clerk to mail the documents to, and you will also need addressed and stamped envelopes.</a:t>
            </a:r>
          </a:p>
          <a:p>
            <a:endParaRPr lang="en-US" dirty="0"/>
          </a:p>
          <a:p>
            <a:r>
              <a:rPr lang="en-US" dirty="0" smtClean="0"/>
              <a:t>Most cases will include the State Disbursement Unit – use the address shown.</a:t>
            </a:r>
          </a:p>
          <a:p>
            <a:endParaRPr lang="en-US" dirty="0"/>
          </a:p>
          <a:p>
            <a:r>
              <a:rPr lang="en-US" dirty="0" smtClean="0"/>
              <a:t>If DCSS is involved, use the address shown for “County of Orange, Child Support Services</a:t>
            </a:r>
            <a:endParaRPr lang="en-US" dirty="0"/>
          </a:p>
        </p:txBody>
      </p:sp>
      <p:sp>
        <p:nvSpPr>
          <p:cNvPr id="9" name="Left Arrow 8"/>
          <p:cNvSpPr/>
          <p:nvPr/>
        </p:nvSpPr>
        <p:spPr>
          <a:xfrm rot="20862610">
            <a:off x="4966731" y="4658589"/>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61599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r>
              <a:rPr lang="en-US" dirty="0" smtClean="0"/>
              <a:t>This form is required if you are having the other party served by mail after a Judgment has been entered.  It shows the court you know the address of the other person to be served by mail.</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32515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47800"/>
            <a:ext cx="3383280" cy="5173495"/>
          </a:xfrm>
        </p:spPr>
        <p:txBody>
          <a:bodyPr>
            <a:normAutofit/>
          </a:bodyPr>
          <a:lstStyle/>
          <a:p>
            <a:endParaRPr lang="en-US" dirty="0" smtClean="0"/>
          </a:p>
          <a:p>
            <a:r>
              <a:rPr lang="en-US" dirty="0" smtClean="0"/>
              <a:t>Enter your information here.</a:t>
            </a:r>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211889" y="345186"/>
            <a:ext cx="525778"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85883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47800"/>
            <a:ext cx="3383280" cy="5173495"/>
          </a:xfrm>
        </p:spPr>
        <p:txBody>
          <a:bodyPr>
            <a:normAutofit/>
          </a:bodyPr>
          <a:lstStyle/>
          <a:p>
            <a:endParaRPr lang="en-US" dirty="0" smtClean="0"/>
          </a:p>
          <a:p>
            <a:r>
              <a:rPr lang="en-US" dirty="0" smtClean="0"/>
              <a:t>Enter the Petitioner, Respondent and Other Parent (if on the original document) here.</a:t>
            </a:r>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449277" y="1751282"/>
            <a:ext cx="525778"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85747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47800"/>
            <a:ext cx="3383280" cy="5173495"/>
          </a:xfrm>
        </p:spPr>
        <p:txBody>
          <a:bodyPr>
            <a:normAutofit/>
          </a:bodyPr>
          <a:lstStyle/>
          <a:p>
            <a:endParaRPr lang="en-US" dirty="0" smtClean="0"/>
          </a:p>
          <a:p>
            <a:endParaRPr lang="en-US" dirty="0" smtClean="0"/>
          </a:p>
          <a:p>
            <a:endParaRPr lang="en-US" dirty="0"/>
          </a:p>
          <a:p>
            <a:endParaRPr lang="en-US" dirty="0" smtClean="0"/>
          </a:p>
          <a:p>
            <a:r>
              <a:rPr lang="en-US" dirty="0" smtClean="0"/>
              <a:t>Enter the Court case number here.</a:t>
            </a:r>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354889" y="2265841"/>
            <a:ext cx="525778"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0254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r>
              <a:rPr lang="en-US" b="1" dirty="0" smtClean="0"/>
              <a:t>Item 1.  </a:t>
            </a:r>
            <a:r>
              <a:rPr lang="en-US" dirty="0" smtClean="0"/>
              <a:t>Check the box that represents who you are in the case.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774958" y="253008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6136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your information (name, address, phone number)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631022">
            <a:off x="3429000" y="838200"/>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12008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r>
              <a:rPr lang="en-US" b="1" dirty="0" smtClean="0"/>
              <a:t>Item 2.  </a:t>
            </a:r>
            <a:r>
              <a:rPr lang="en-US" dirty="0" smtClean="0"/>
              <a:t>Check this box if your Request for Order is regarding child support only and Child Support Services (County of Orange) is involved in your case.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55358" y="275868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18686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r>
              <a:rPr lang="en-US" b="1" dirty="0" smtClean="0"/>
              <a:t>Item 3.  </a:t>
            </a:r>
            <a:r>
              <a:rPr lang="en-US" dirty="0" smtClean="0"/>
              <a:t>Check this box if you don’t check box 2.</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55357" y="3117064"/>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1085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r>
              <a:rPr lang="en-US" b="1" dirty="0" smtClean="0"/>
              <a:t>Item 3.a.  </a:t>
            </a:r>
            <a:r>
              <a:rPr lang="en-US" dirty="0" smtClean="0"/>
              <a:t>Enter the address of the party who is being served by mail here.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521443" y="3833829"/>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4194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r>
              <a:rPr lang="en-US" b="1" dirty="0" smtClean="0"/>
              <a:t>Item 3.b.  </a:t>
            </a:r>
            <a:r>
              <a:rPr lang="en-US" dirty="0" smtClean="0"/>
              <a:t>Check one of these boxes to indicate how you know the address is correct.  If you check (6), describe how you know the address in the space provided.  If you need more space, attach a page labeled “Attachment 3b(6).”</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880367" y="4192210"/>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99554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Declaration Regarding Address Verification</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You will enter the date, print your name, and provide your signature here.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 y="228600"/>
            <a:ext cx="5306568" cy="657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860557" y="58066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13108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r>
              <a:rPr lang="en-US" dirty="0" smtClean="0"/>
              <a:t>Someone over the age of 18 who is not a party to the case needs to perform your actual service (i.e., placing a copy of the documents you filed into a Post Office mail box) for you.  </a:t>
            </a:r>
            <a:r>
              <a:rPr lang="en-US" b="1" dirty="0" smtClean="0"/>
              <a:t>California law does not permit you to do your own service.</a:t>
            </a:r>
          </a:p>
          <a:p>
            <a:endParaRPr lang="en-US" dirty="0"/>
          </a:p>
          <a:p>
            <a:r>
              <a:rPr lang="en-US" dirty="0" smtClean="0"/>
              <a:t>That person will complete the form, which you must then file with the court.</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95814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r>
              <a:rPr lang="en-US" dirty="0" smtClean="0"/>
              <a:t>Enter your information, the party names and the case number.</a:t>
            </a:r>
            <a:endParaRPr lang="en-US" dirty="0"/>
          </a:p>
          <a:p>
            <a:endParaRPr lang="en-US" dirty="0" smtClean="0"/>
          </a:p>
          <a:p>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022357" y="383904"/>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rot="19180041">
            <a:off x="3146525" y="15394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rot="19180041">
            <a:off x="4597643" y="149400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76613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r>
              <a:rPr lang="en-US" dirty="0" smtClean="0"/>
              <a:t>Enter the date, time and courtroom (Dept.) for the hearing here.</a:t>
            </a:r>
          </a:p>
          <a:p>
            <a:endParaRPr lang="en-US" dirty="0"/>
          </a:p>
          <a:p>
            <a:endParaRPr lang="en-US" dirty="0" smtClean="0"/>
          </a:p>
          <a:p>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168414" y="17680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8410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r>
              <a:rPr lang="en-US" b="1" dirty="0" smtClean="0"/>
              <a:t>Item 2.  </a:t>
            </a:r>
            <a:r>
              <a:rPr lang="en-US" dirty="0" smtClean="0"/>
              <a:t>The address of the person who does your service for you (the server) is entered here (by the server).</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597643" y="291108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7733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r>
              <a:rPr lang="en-US" b="1" dirty="0" smtClean="0"/>
              <a:t>Item 3.  </a:t>
            </a:r>
            <a:r>
              <a:rPr lang="en-US" dirty="0" smtClean="0"/>
              <a:t>Enter the name(s) of the actual document(s) served here (e.g., Request for Order and Supporting Declaration, Income and Expense Declaration, blank responsive pleadings).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645728" y="335675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4809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“IN PRO PER” here (this means that you do not have an attorney and are representing yourself).</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20112758">
            <a:off x="1304708" y="63329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482908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r>
              <a:rPr lang="en-US" b="1" dirty="0" smtClean="0"/>
              <a:t>Item 3.a and b.  </a:t>
            </a:r>
            <a:r>
              <a:rPr lang="en-US" dirty="0" smtClean="0"/>
              <a:t>The server will check one of these two boxes, depending on how the documents are mailed.</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641406" y="39778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04334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r>
              <a:rPr lang="en-US" b="1" dirty="0" smtClean="0"/>
              <a:t>Item 4.a.  </a:t>
            </a:r>
            <a:r>
              <a:rPr lang="en-US" dirty="0" smtClean="0"/>
              <a:t>Enter the name of the person to whom the documents were mailed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2031756" y="4663684"/>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53631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r>
              <a:rPr lang="en-US" b="1" dirty="0" smtClean="0"/>
              <a:t>Item 4.b.  </a:t>
            </a:r>
            <a:r>
              <a:rPr lang="en-US" dirty="0" smtClean="0"/>
              <a:t>Enter the address that the documents were mailed to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1979109" y="47398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24862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r>
              <a:rPr lang="en-US" b="1" dirty="0" smtClean="0"/>
              <a:t>Item 4.c.  </a:t>
            </a:r>
            <a:r>
              <a:rPr lang="en-US" dirty="0" smtClean="0"/>
              <a:t>Your server enters the city and state where the documents were mailed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2301240" y="496848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42088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r>
              <a:rPr lang="en-US" b="1" dirty="0" smtClean="0"/>
              <a:t>Item 4.d.  </a:t>
            </a:r>
            <a:r>
              <a:rPr lang="en-US" dirty="0" smtClean="0"/>
              <a:t>Your server enters the city and state where the documents were mailed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470157" y="5120883"/>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215479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r>
              <a:rPr lang="en-US" b="1" dirty="0" smtClean="0"/>
              <a:t>Item 5.  </a:t>
            </a:r>
            <a:r>
              <a:rPr lang="en-US" dirty="0" smtClean="0"/>
              <a:t>This box is checked if a Declaration Regarding Address Verification was completed and filed.  A copy of that Declaration should be attached to the Proof of Service. </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279158" y="519708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50848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Service by Mail</a:t>
            </a:r>
            <a:endParaRPr lang="en-US" dirty="0"/>
          </a:p>
        </p:txBody>
      </p:sp>
      <p:sp>
        <p:nvSpPr>
          <p:cNvPr id="3" name="Text Placeholder 2"/>
          <p:cNvSpPr>
            <a:spLocks noGrp="1"/>
          </p:cNvSpPr>
          <p:nvPr>
            <p:ph type="body" idx="2"/>
          </p:nvPr>
        </p:nvSpPr>
        <p:spPr>
          <a:xfrm>
            <a:off x="5562600" y="1455904"/>
            <a:ext cx="3383280" cy="5173495"/>
          </a:xfrm>
        </p:spPr>
        <p:txBody>
          <a:bodyPr>
            <a:normAutofit lnSpcReduction="10000"/>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r>
              <a:rPr lang="en-US" dirty="0" smtClean="0"/>
              <a:t>The person who does the mailing dates, prints their name, and signs the proof of service here.</a:t>
            </a:r>
          </a:p>
          <a:p>
            <a:endParaRPr lang="en-US" dirty="0"/>
          </a:p>
          <a:p>
            <a:r>
              <a:rPr lang="en-US" dirty="0" smtClean="0"/>
              <a:t>The Proof of Service must then be filed with the Court.</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 y="152400"/>
            <a:ext cx="5379720" cy="663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2869957" y="593382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16487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r>
              <a:rPr lang="en-US" dirty="0" smtClean="0"/>
              <a:t>Someone over the age of 18 who is not a party to the case needs to do your actual service for you.</a:t>
            </a:r>
          </a:p>
          <a:p>
            <a:endParaRPr lang="en-US" dirty="0"/>
          </a:p>
          <a:p>
            <a:r>
              <a:rPr lang="en-US" dirty="0" smtClean="0"/>
              <a:t>That person will complete this form, which you must then file with the court.</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40105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r>
              <a:rPr lang="en-US" dirty="0"/>
              <a:t>Enter your information, the party names and the case number.</a:t>
            </a:r>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2688989" y="250513"/>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rot="19180041">
            <a:off x="3450989" y="1757552"/>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rot="19180041">
            <a:off x="5307839" y="1790611"/>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991731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r>
              <a:rPr lang="en-US" dirty="0" smtClean="0"/>
              <a:t>Enter the date, time and place of the hearing here.</a:t>
            </a:r>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496284" y="1943188"/>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3876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If the Department of Child Support Services (DCSS) is involved in your case, enter your CSS case number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20112758">
            <a:off x="2600109" y="77477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297882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r>
              <a:rPr lang="en-US" b="1" dirty="0" smtClean="0"/>
              <a:t>Item 2.  </a:t>
            </a:r>
            <a:r>
              <a:rPr lang="en-US" dirty="0" smtClean="0"/>
              <a:t>The person doing the service enters the name of the person served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1850789" y="2628989"/>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195358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r>
              <a:rPr lang="en-US" b="1" dirty="0" smtClean="0"/>
              <a:t>Item 3.  </a:t>
            </a:r>
            <a:r>
              <a:rPr lang="en-US" dirty="0" smtClean="0"/>
              <a:t>Enter the name of the documents being served  (e.g., Request for Order, Income and Expense Declaration, blank responsive pleadings).</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4136788" y="3080832"/>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459756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r>
              <a:rPr lang="en-US" b="1" dirty="0" smtClean="0"/>
              <a:t>Item 4.  </a:t>
            </a:r>
            <a:r>
              <a:rPr lang="en-US" dirty="0" smtClean="0"/>
              <a:t>The person doing the service enters the date, time, and address where the other party was served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414451" y="3543389"/>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097403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r>
              <a:rPr lang="en-US" b="1" dirty="0" smtClean="0"/>
              <a:t>Item 5.  </a:t>
            </a:r>
            <a:r>
              <a:rPr lang="en-US" dirty="0" smtClean="0"/>
              <a:t>The category of the person performing the service is indicated by checking the appropriate box (usually “a”).</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255579" y="4362796"/>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4789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r>
              <a:rPr lang="en-US" b="1" dirty="0" smtClean="0"/>
              <a:t>Item 6.  </a:t>
            </a:r>
            <a:r>
              <a:rPr lang="en-US" dirty="0" smtClean="0"/>
              <a:t>The person doing the service enters his or her name, address and telephone number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173747" y="4991189"/>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113921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r>
              <a:rPr lang="en-US" b="1" dirty="0" smtClean="0"/>
              <a:t>Item 7.  </a:t>
            </a:r>
            <a:r>
              <a:rPr lang="en-US" dirty="0" smtClean="0"/>
              <a:t>If the server is not a California sheriff or marshal, this box needs to be checked.</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555390" y="5524588"/>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430052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609600"/>
            <a:ext cx="3383280" cy="877824"/>
          </a:xfrm>
        </p:spPr>
        <p:txBody>
          <a:bodyPr/>
          <a:lstStyle/>
          <a:p>
            <a:pPr algn="ctr"/>
            <a:r>
              <a:rPr lang="en-US" dirty="0" smtClean="0"/>
              <a:t>Proof of Personal Service</a:t>
            </a:r>
            <a:endParaRPr lang="en-US" dirty="0"/>
          </a:p>
        </p:txBody>
      </p:sp>
      <p:sp>
        <p:nvSpPr>
          <p:cNvPr id="3" name="Text Placeholder 2"/>
          <p:cNvSpPr>
            <a:spLocks noGrp="1"/>
          </p:cNvSpPr>
          <p:nvPr>
            <p:ph type="body" idx="2"/>
          </p:nvPr>
        </p:nvSpPr>
        <p:spPr>
          <a:xfrm>
            <a:off x="5715000" y="1455904"/>
            <a:ext cx="3230880" cy="5173495"/>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smtClean="0"/>
          </a:p>
          <a:p>
            <a:endParaRPr lang="en-US" dirty="0"/>
          </a:p>
          <a:p>
            <a:r>
              <a:rPr lang="en-US" dirty="0" smtClean="0"/>
              <a:t>The date, name of the person performing the service and his/her signature goes here.</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8" name="Text Placeholder 2"/>
          <p:cNvSpPr txBox="1">
            <a:spLocks/>
          </p:cNvSpPr>
          <p:nvPr/>
        </p:nvSpPr>
        <p:spPr>
          <a:xfrm>
            <a:off x="5715000" y="1608304"/>
            <a:ext cx="3383280" cy="5173495"/>
          </a:xfrm>
          <a:prstGeom prst="rect">
            <a:avLst/>
          </a:prstGeom>
        </p:spPr>
        <p:txBody>
          <a:bodyPr vert="horz">
            <a:normAutofit/>
          </a:bodyPr>
          <a:lstStyle>
            <a:lvl1pPr marL="9144" indent="0" algn="l" rtl="0" eaLnBrk="1" latinLnBrk="0" hangingPunct="1">
              <a:spcBef>
                <a:spcPts val="300"/>
              </a:spcBef>
              <a:buClr>
                <a:schemeClr val="accent3"/>
              </a:buClr>
              <a:buFont typeface="Georgia"/>
              <a:buNone/>
              <a:defRPr kumimoji="0" sz="14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None/>
              <a:defRPr kumimoji="0" sz="12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None/>
              <a:defRPr kumimoji="0" sz="10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None/>
              <a:defRPr kumimoji="0" sz="9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None/>
              <a:defRPr kumimoji="0" sz="9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152401"/>
            <a:ext cx="5556967"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Left Arrow 5"/>
          <p:cNvSpPr/>
          <p:nvPr/>
        </p:nvSpPr>
        <p:spPr>
          <a:xfrm rot="19180041">
            <a:off x="3450989" y="5905589"/>
            <a:ext cx="437431"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0025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381000" y="762000"/>
            <a:ext cx="8355776" cy="5866447"/>
          </a:xfrm>
        </p:spPr>
        <p:txBody>
          <a:bodyPr>
            <a:normAutofit fontScale="92500"/>
          </a:bodyPr>
          <a:lstStyle/>
          <a:p>
            <a:pPr algn="ctr"/>
            <a:r>
              <a:rPr lang="en-US" sz="1600" b="1" dirty="0" smtClean="0"/>
              <a:t>Next Steps</a:t>
            </a:r>
          </a:p>
          <a:p>
            <a:endParaRPr lang="en-US" sz="1600" b="1" dirty="0"/>
          </a:p>
          <a:p>
            <a:r>
              <a:rPr lang="en-US" sz="1600" dirty="0" smtClean="0"/>
              <a:t>After you have completed all of your documents, you will need to make copies, as follows:</a:t>
            </a:r>
          </a:p>
          <a:p>
            <a:endParaRPr lang="en-US" sz="1600" dirty="0"/>
          </a:p>
          <a:p>
            <a:pPr marL="352044" indent="-342900">
              <a:buFont typeface="Arial" pitchFamily="34" charset="0"/>
              <a:buChar char="•"/>
            </a:pPr>
            <a:r>
              <a:rPr lang="en-US" sz="1600" dirty="0" smtClean="0"/>
              <a:t>The original is filed with the court.</a:t>
            </a:r>
          </a:p>
          <a:p>
            <a:pPr marL="352044" indent="-342900">
              <a:buFont typeface="Arial" pitchFamily="34" charset="0"/>
              <a:buChar char="•"/>
            </a:pPr>
            <a:r>
              <a:rPr lang="en-US" sz="1600" dirty="0" smtClean="0"/>
              <a:t>Up to four copies, along with stamped, addressed envelopes, need to be made as follows:</a:t>
            </a:r>
          </a:p>
          <a:p>
            <a:pPr marL="1001268" lvl="1" indent="-342900">
              <a:buFont typeface="Arial" pitchFamily="34" charset="0"/>
              <a:buChar char="•"/>
            </a:pPr>
            <a:r>
              <a:rPr lang="en-US" dirty="0" smtClean="0">
                <a:solidFill>
                  <a:schemeClr val="tx1"/>
                </a:solidFill>
              </a:rPr>
              <a:t>One copy for yourself, with one stamped envelope addressed to yourself.</a:t>
            </a:r>
          </a:p>
          <a:p>
            <a:pPr marL="1001268" lvl="1" indent="-342900">
              <a:buFont typeface="Arial" pitchFamily="34" charset="0"/>
              <a:buChar char="•"/>
            </a:pPr>
            <a:r>
              <a:rPr lang="en-US" dirty="0" smtClean="0">
                <a:solidFill>
                  <a:schemeClr val="tx1"/>
                </a:solidFill>
              </a:rPr>
              <a:t>One copy for the other parent, with one stamped envelope addressed to her/him.  If you do not know the address of the other parent, and Child Support Services is involved in the case, you can address the envelope to “(Other Parent Name), c/o Child Support Services” and use  the  address  for Child Support services, below.</a:t>
            </a:r>
          </a:p>
          <a:p>
            <a:pPr marL="1001268" lvl="1" indent="-342900">
              <a:buFont typeface="Arial" pitchFamily="34" charset="0"/>
              <a:buChar char="•"/>
            </a:pPr>
            <a:r>
              <a:rPr lang="en-US" dirty="0" smtClean="0">
                <a:solidFill>
                  <a:schemeClr val="tx1"/>
                </a:solidFill>
              </a:rPr>
              <a:t>One copy for the State Disbursement Unit, with one stamped envelope addressed as follows:</a:t>
            </a:r>
          </a:p>
          <a:p>
            <a:pPr lvl="2" indent="0"/>
            <a:r>
              <a:rPr lang="en-US" b="1" dirty="0" smtClean="0">
                <a:solidFill>
                  <a:schemeClr val="tx1"/>
                </a:solidFill>
              </a:rPr>
              <a:t>State Disbursement Unit </a:t>
            </a:r>
          </a:p>
          <a:p>
            <a:pPr lvl="2" indent="0"/>
            <a:r>
              <a:rPr lang="en-US" b="1" dirty="0" smtClean="0">
                <a:solidFill>
                  <a:schemeClr val="tx1"/>
                </a:solidFill>
              </a:rPr>
              <a:t>P.O. Box 98067</a:t>
            </a:r>
          </a:p>
          <a:p>
            <a:pPr lvl="2" indent="0"/>
            <a:r>
              <a:rPr lang="en-US" b="1" dirty="0" smtClean="0">
                <a:solidFill>
                  <a:schemeClr val="tx1"/>
                </a:solidFill>
              </a:rPr>
              <a:t>West Sacramento CA 95798-906</a:t>
            </a:r>
          </a:p>
          <a:p>
            <a:pPr marL="1001268" lvl="1" indent="-342900">
              <a:buFont typeface="Arial" pitchFamily="34" charset="0"/>
              <a:buChar char="•"/>
            </a:pPr>
            <a:r>
              <a:rPr lang="en-US" dirty="0" smtClean="0">
                <a:solidFill>
                  <a:schemeClr val="tx1"/>
                </a:solidFill>
              </a:rPr>
              <a:t>(If applicable) One copy for Child Support Services, addressed as follows:</a:t>
            </a:r>
          </a:p>
          <a:p>
            <a:pPr lvl="2" indent="0"/>
            <a:r>
              <a:rPr lang="en-US" b="1" dirty="0" smtClean="0">
                <a:solidFill>
                  <a:schemeClr val="tx1"/>
                </a:solidFill>
              </a:rPr>
              <a:t>County of Orange; Child Support Services</a:t>
            </a:r>
          </a:p>
          <a:p>
            <a:pPr lvl="2" indent="0"/>
            <a:r>
              <a:rPr lang="en-US" b="1" dirty="0" smtClean="0">
                <a:solidFill>
                  <a:schemeClr val="tx1"/>
                </a:solidFill>
              </a:rPr>
              <a:t>1055 N. Main St., 1</a:t>
            </a:r>
            <a:r>
              <a:rPr lang="en-US" b="1" baseline="30000" dirty="0" smtClean="0">
                <a:solidFill>
                  <a:schemeClr val="tx1"/>
                </a:solidFill>
              </a:rPr>
              <a:t>st</a:t>
            </a:r>
            <a:r>
              <a:rPr lang="en-US" b="1" dirty="0" smtClean="0">
                <a:solidFill>
                  <a:schemeClr val="tx1"/>
                </a:solidFill>
              </a:rPr>
              <a:t> Floor</a:t>
            </a:r>
          </a:p>
          <a:p>
            <a:pPr lvl="2" indent="0"/>
            <a:r>
              <a:rPr lang="en-US" b="1" dirty="0" smtClean="0">
                <a:solidFill>
                  <a:schemeClr val="tx1"/>
                </a:solidFill>
              </a:rPr>
              <a:t>Santa Ana CA 92701</a:t>
            </a:r>
          </a:p>
          <a:p>
            <a:pPr marL="352044" indent="-342900">
              <a:buFont typeface="Arial" pitchFamily="34" charset="0"/>
              <a:buChar char="•"/>
            </a:pPr>
            <a:endParaRPr lang="en-US" sz="1600" dirty="0"/>
          </a:p>
          <a:p>
            <a:pPr marL="352044" indent="-342900">
              <a:buFont typeface="Arial" pitchFamily="34" charset="0"/>
              <a:buChar char="•"/>
            </a:pPr>
            <a:endParaRPr lang="en-US" sz="1600" dirty="0" smtClean="0"/>
          </a:p>
          <a:p>
            <a:r>
              <a:rPr lang="en-US" sz="1600" dirty="0" smtClean="0"/>
              <a:t>If you would like your documents reviewed prior to filing, you can bring them to the Self-Help Center at Lamoreaux Justice Center.</a:t>
            </a:r>
          </a:p>
          <a:p>
            <a:endParaRPr lang="en-US" sz="1600" dirty="0"/>
          </a:p>
          <a:p>
            <a:r>
              <a:rPr lang="en-US" sz="1600" dirty="0" smtClean="0"/>
              <a:t>You will file your documents in the Clerk’s Office at the Lamoreaux Justice Center (7</a:t>
            </a:r>
            <a:r>
              <a:rPr lang="en-US" sz="1600" baseline="30000" dirty="0" smtClean="0"/>
              <a:t>th</a:t>
            </a:r>
            <a:r>
              <a:rPr lang="en-US" sz="1600" dirty="0" smtClean="0"/>
              <a:t> Floor, Room 706).</a:t>
            </a:r>
            <a:endParaRPr lang="en-US" dirty="0" smtClean="0"/>
          </a:p>
        </p:txBody>
      </p:sp>
    </p:spTree>
    <p:extLst>
      <p:ext uri="{BB962C8B-B14F-4D97-AF65-F5344CB8AC3E}">
        <p14:creationId xmlns:p14="http://schemas.microsoft.com/office/powerpoint/2010/main" val="380661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this information (the Court’s name and address) here.  Copy the information shown.</a:t>
            </a:r>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20112758">
            <a:off x="2706335" y="1073322"/>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72725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the Petitioner’s name, the Respondent’s name, and, if applicable, the Other Parent’s name here.  </a:t>
            </a:r>
            <a:endParaRPr lang="en-US" dirty="0"/>
          </a:p>
          <a:p>
            <a:endParaRPr lang="en-US" dirty="0" smtClean="0"/>
          </a:p>
          <a:p>
            <a:r>
              <a:rPr lang="en-US" dirty="0" smtClean="0"/>
              <a:t>This should be the same as on the original filing document.  If you were the Respondent in that document, you will be the Respondent here.</a:t>
            </a:r>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20112758">
            <a:off x="2447708" y="146057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1885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r>
              <a:rPr lang="en-US" dirty="0" smtClean="0"/>
              <a:t>Enter the Court case number here.</a:t>
            </a:r>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rot="20112758">
            <a:off x="4562692" y="1917778"/>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610576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
            <a:ext cx="5410200" cy="6640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486400" y="569976"/>
            <a:ext cx="3383280" cy="877824"/>
          </a:xfrm>
        </p:spPr>
        <p:txBody>
          <a:bodyPr>
            <a:normAutofit fontScale="90000"/>
          </a:bodyPr>
          <a:lstStyle/>
          <a:p>
            <a:pPr algn="ctr"/>
            <a:r>
              <a:rPr lang="en-US" dirty="0" smtClean="0"/>
              <a:t>Request for Hearing Regarding Earnings Assignment</a:t>
            </a:r>
            <a:endParaRPr lang="en-US" dirty="0"/>
          </a:p>
        </p:txBody>
      </p:sp>
      <p:sp>
        <p:nvSpPr>
          <p:cNvPr id="3" name="Text Placeholder 2"/>
          <p:cNvSpPr>
            <a:spLocks noGrp="1"/>
          </p:cNvSpPr>
          <p:nvPr>
            <p:ph type="body" idx="2"/>
          </p:nvPr>
        </p:nvSpPr>
        <p:spPr>
          <a:xfrm>
            <a:off x="5422037" y="1447800"/>
            <a:ext cx="3383280" cy="4937760"/>
          </a:xfrm>
        </p:spPr>
        <p:txBody>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smtClean="0"/>
              <a:t>After filing, the date, time and location of the hearing will be shown </a:t>
            </a:r>
            <a:r>
              <a:rPr lang="en-US" dirty="0"/>
              <a:t>h</a:t>
            </a:r>
            <a:r>
              <a:rPr lang="en-US" dirty="0" smtClean="0"/>
              <a:t>ere.</a:t>
            </a:r>
            <a:endParaRPr lang="en-US" dirty="0"/>
          </a:p>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 name="Left Arrow 5"/>
          <p:cNvSpPr/>
          <p:nvPr/>
        </p:nvSpPr>
        <p:spPr>
          <a:xfrm>
            <a:off x="4582511" y="3168099"/>
            <a:ext cx="838200" cy="2286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936569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5E3398AD7DBBE47BF90C8A8E8454347" ma:contentTypeVersion="0" ma:contentTypeDescription="Create a new document." ma:contentTypeScope="" ma:versionID="496fdde71d355b5709511b3f4838510e">
  <xsd:schema xmlns:xsd="http://www.w3.org/2001/XMLSchema" xmlns:xs="http://www.w3.org/2001/XMLSchema" xmlns:p="http://schemas.microsoft.com/office/2006/metadata/properties" targetNamespace="http://schemas.microsoft.com/office/2006/metadata/properties" ma:root="true" ma:fieldsID="c486719921af08a00f8ec0954cf6fb1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0CD65A-529D-43D0-BFCF-B41716636040}">
  <ds:schemaRefs>
    <ds:schemaRef ds:uri="http://schemas.microsoft.com/sharepoint/v3/contenttype/forms"/>
  </ds:schemaRefs>
</ds:datastoreItem>
</file>

<file path=customXml/itemProps2.xml><?xml version="1.0" encoding="utf-8"?>
<ds:datastoreItem xmlns:ds="http://schemas.openxmlformats.org/officeDocument/2006/customXml" ds:itemID="{A0A2B29F-3EA7-4909-81EB-578D90C4FC10}">
  <ds:schemaRefs>
    <ds:schemaRef ds:uri="http://purl.org/dc/dcmitype/"/>
    <ds:schemaRef ds:uri="http://purl.org/dc/terms/"/>
    <ds:schemaRef ds:uri="http://www.w3.org/XML/1998/namespace"/>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6F31FE3E-600C-4BBE-A52F-236214B7F6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Urban</Template>
  <TotalTime>876</TotalTime>
  <Words>2360</Words>
  <Application>Microsoft Office PowerPoint</Application>
  <PresentationFormat>On-screen Show (4:3)</PresentationFormat>
  <Paragraphs>1290</Paragraphs>
  <Slides>57</Slides>
  <Notes>22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Urban</vt:lpstr>
      <vt:lpstr>How to Prepare a Request for Hearing Regarding Earnings Assignment/Income Withholding Order for Support</vt:lpstr>
      <vt:lpstr>PowerPoint Presentation</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Request for Hearing Regarding Earnings Assignment (page 2)</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Declaration Regarding Address Verification</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Service by Mail</vt:lpstr>
      <vt:lpstr>Proof of Personal Service</vt:lpstr>
      <vt:lpstr>Proof of Personal Service</vt:lpstr>
      <vt:lpstr>Proof of Personal Service</vt:lpstr>
      <vt:lpstr>Proof of Personal Service</vt:lpstr>
      <vt:lpstr>Proof of Personal Service</vt:lpstr>
      <vt:lpstr>Proof of Personal Service</vt:lpstr>
      <vt:lpstr>Proof of Personal Service</vt:lpstr>
      <vt:lpstr>Proof of Personal Service</vt:lpstr>
      <vt:lpstr>Proof of Personal Service</vt:lpstr>
      <vt:lpstr>Proof of Personal Service</vt:lpstr>
      <vt:lpstr>PowerPoint Presentation</vt:lpstr>
    </vt:vector>
  </TitlesOfParts>
  <Company>Superior Court of CA, County of Orange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Prepare request for hearing on earnings assignment/income withholding order</dc:title>
  <dc:creator>aglover</dc:creator>
  <cp:lastModifiedBy>lland</cp:lastModifiedBy>
  <cp:revision>76</cp:revision>
  <dcterms:created xsi:type="dcterms:W3CDTF">2012-05-14T15:36:29Z</dcterms:created>
  <dcterms:modified xsi:type="dcterms:W3CDTF">2012-12-21T00:19:17Z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0x010100B5E3398AD7DBBE47BF90C8A8E8454347</vt:lpwstr>
  </property>
</Properties>
</file>