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65"/>
  </p:notesMasterIdLst>
  <p:sldIdLst>
    <p:sldId id="256" r:id="rId5"/>
    <p:sldId id="422" r:id="rId6"/>
    <p:sldId id="343" r:id="rId7"/>
    <p:sldId id="423" r:id="rId8"/>
    <p:sldId id="424" r:id="rId9"/>
    <p:sldId id="346" r:id="rId10"/>
    <p:sldId id="347" r:id="rId11"/>
    <p:sldId id="425" r:id="rId12"/>
    <p:sldId id="426" r:id="rId13"/>
    <p:sldId id="427" r:id="rId14"/>
    <p:sldId id="374" r:id="rId15"/>
    <p:sldId id="372" r:id="rId16"/>
    <p:sldId id="375" r:id="rId17"/>
    <p:sldId id="376" r:id="rId18"/>
    <p:sldId id="377" r:id="rId19"/>
    <p:sldId id="378" r:id="rId20"/>
    <p:sldId id="379" r:id="rId21"/>
    <p:sldId id="381" r:id="rId22"/>
    <p:sldId id="382" r:id="rId23"/>
    <p:sldId id="335" r:id="rId24"/>
    <p:sldId id="336" r:id="rId25"/>
    <p:sldId id="338" r:id="rId26"/>
    <p:sldId id="339" r:id="rId27"/>
    <p:sldId id="380" r:id="rId28"/>
    <p:sldId id="384" r:id="rId29"/>
    <p:sldId id="417" r:id="rId30"/>
    <p:sldId id="315" r:id="rId31"/>
    <p:sldId id="385" r:id="rId32"/>
    <p:sldId id="386" r:id="rId33"/>
    <p:sldId id="387" r:id="rId34"/>
    <p:sldId id="388" r:id="rId35"/>
    <p:sldId id="389" r:id="rId36"/>
    <p:sldId id="390" r:id="rId37"/>
    <p:sldId id="391" r:id="rId38"/>
    <p:sldId id="392" r:id="rId39"/>
    <p:sldId id="393" r:id="rId40"/>
    <p:sldId id="394" r:id="rId41"/>
    <p:sldId id="395" r:id="rId42"/>
    <p:sldId id="396" r:id="rId43"/>
    <p:sldId id="397" r:id="rId44"/>
    <p:sldId id="398" r:id="rId45"/>
    <p:sldId id="400" r:id="rId46"/>
    <p:sldId id="401" r:id="rId47"/>
    <p:sldId id="402" r:id="rId48"/>
    <p:sldId id="403" r:id="rId49"/>
    <p:sldId id="404" r:id="rId50"/>
    <p:sldId id="405" r:id="rId51"/>
    <p:sldId id="406" r:id="rId52"/>
    <p:sldId id="407" r:id="rId53"/>
    <p:sldId id="408" r:id="rId54"/>
    <p:sldId id="409" r:id="rId55"/>
    <p:sldId id="410" r:id="rId56"/>
    <p:sldId id="411" r:id="rId57"/>
    <p:sldId id="412" r:id="rId58"/>
    <p:sldId id="413" r:id="rId59"/>
    <p:sldId id="414" r:id="rId60"/>
    <p:sldId id="418" r:id="rId61"/>
    <p:sldId id="415" r:id="rId62"/>
    <p:sldId id="416" r:id="rId63"/>
    <p:sldId id="420"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96" y="-79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2564A9-DBD4-4E65-82CC-D53078418C43}" type="datetimeFigureOut">
              <a:rPr lang="en-US" smtClean="0"/>
              <a:t>12/20/2012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892B9E-4EF8-43AA-9035-141B454B5AAF}" type="slidenum">
              <a:rPr lang="en-US" smtClean="0"/>
              <a:t>‹#›</a:t>
            </a:fld>
            <a:endParaRPr lang="en-US" dirty="0"/>
          </a:p>
        </p:txBody>
      </p:sp>
    </p:spTree>
    <p:extLst>
      <p:ext uri="{BB962C8B-B14F-4D97-AF65-F5344CB8AC3E}">
        <p14:creationId xmlns:p14="http://schemas.microsoft.com/office/powerpoint/2010/main" val="171112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37</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46</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47</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48</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49</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50</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51</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52</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53</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54</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55</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38</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56</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57</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58</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59</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39</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40</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41</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42</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43</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44</a:t>
            </a:fld>
            <a:endParaRPr lang="en-US" dirty="0"/>
          </a:p>
        </p:txBody>
      </p:sp>
    </p:spTree>
    <p:extLst>
      <p:ext uri="{BB962C8B-B14F-4D97-AF65-F5344CB8AC3E}">
        <p14:creationId xmlns:p14="http://schemas.microsoft.com/office/powerpoint/2010/main" val="2551003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45</a:t>
            </a:fld>
            <a:endParaRPr lang="en-US" dirty="0"/>
          </a:p>
        </p:txBody>
      </p:sp>
    </p:spTree>
    <p:extLst>
      <p:ext uri="{BB962C8B-B14F-4D97-AF65-F5344CB8AC3E}">
        <p14:creationId xmlns:p14="http://schemas.microsoft.com/office/powerpoint/2010/main" val="2551003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51B86-D978-46EC-8D85-4C9902109F6C}" type="datetimeFigureOut">
              <a:rPr lang="en-US" smtClean="0"/>
              <a:t>12/20/2012</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2D77F5F-2DD6-4887-B87E-808BB29256A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51B86-D978-46EC-8D85-4C9902109F6C}" type="datetimeFigureOut">
              <a:rPr lang="en-US" smtClean="0"/>
              <a:t>12/20/2012</a:t>
            </a:fld>
            <a:endParaRPr lang="en-US" dirty="0"/>
          </a:p>
        </p:txBody>
      </p:sp>
      <p:sp>
        <p:nvSpPr>
          <p:cNvPr id="27" name="Slide Number Placeholder 26"/>
          <p:cNvSpPr>
            <a:spLocks noGrp="1"/>
          </p:cNvSpPr>
          <p:nvPr>
            <p:ph type="sldNum" sz="quarter" idx="11"/>
          </p:nvPr>
        </p:nvSpPr>
        <p:spPr/>
        <p:txBody>
          <a:bodyPr rtlCol="0"/>
          <a:lstStyle/>
          <a:p>
            <a:fld id="{D2D77F5F-2DD6-4887-B87E-808BB29256A6}" type="slidenum">
              <a:rPr lang="en-US" smtClean="0"/>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51B86-D978-46EC-8D85-4C9902109F6C}" type="datetimeFigureOut">
              <a:rPr lang="en-US" smtClean="0"/>
              <a:t>12/20/2012</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D2D77F5F-2DD6-4887-B87E-808BB29256A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51B86-D978-46EC-8D85-4C9902109F6C}" type="datetimeFigureOut">
              <a:rPr lang="en-US" smtClean="0"/>
              <a:t>12/20/2012</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2D77F5F-2DD6-4887-B87E-808BB29256A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www.courts.ca.gov/documents/fl420.pdf" TargetMode="External"/><Relationship Id="rId2" Type="http://schemas.openxmlformats.org/officeDocument/2006/relationships/hyperlink" Target="http://www.courts.ca.gov/documents/fl676.pdf" TargetMode="External"/><Relationship Id="rId1" Type="http://schemas.openxmlformats.org/officeDocument/2006/relationships/slideLayout" Target="../slideLayouts/slideLayout2.xml"/><Relationship Id="rId6" Type="http://schemas.openxmlformats.org/officeDocument/2006/relationships/hyperlink" Target="http://www.courts.ca.gov/documents/fl335.pdf" TargetMode="External"/><Relationship Id="rId5" Type="http://schemas.openxmlformats.org/officeDocument/2006/relationships/hyperlink" Target="http://www.courts.ca.gov/documents/fl334.pdf" TargetMode="External"/><Relationship Id="rId4" Type="http://schemas.openxmlformats.org/officeDocument/2006/relationships/hyperlink" Target="http://www.courts.ca.gov/documents/fl421.pdf"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5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5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5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5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458200" cy="3186113"/>
          </a:xfrm>
        </p:spPr>
        <p:txBody>
          <a:bodyPr>
            <a:normAutofit/>
          </a:bodyPr>
          <a:lstStyle/>
          <a:p>
            <a:pPr algn="ctr"/>
            <a:r>
              <a:rPr lang="en-US" dirty="0" smtClean="0"/>
              <a:t>How to Prepare Court Forms to Request a Judicial Determination of Support Arrearages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4114800"/>
            <a:ext cx="1905000" cy="1905000"/>
          </a:xfrm>
          <a:prstGeom prst="rect">
            <a:avLst/>
          </a:prstGeom>
        </p:spPr>
      </p:pic>
      <p:sp>
        <p:nvSpPr>
          <p:cNvPr id="6" name="Subtitle 2"/>
          <p:cNvSpPr>
            <a:spLocks noGrp="1"/>
          </p:cNvSpPr>
          <p:nvPr>
            <p:ph type="subTitle" idx="1"/>
          </p:nvPr>
        </p:nvSpPr>
        <p:spPr>
          <a:xfrm>
            <a:off x="2971800" y="4419600"/>
            <a:ext cx="5943600" cy="1499616"/>
          </a:xfrm>
        </p:spPr>
        <p:txBody>
          <a:bodyPr>
            <a:normAutofit fontScale="85000" lnSpcReduction="20000"/>
          </a:bodyPr>
          <a:lstStyle/>
          <a:p>
            <a:pPr algn="ctr"/>
            <a:r>
              <a:rPr lang="en-US" b="1" dirty="0" smtClean="0"/>
              <a:t>SUPERIOR COURT OF CALIFORNIA</a:t>
            </a:r>
          </a:p>
          <a:p>
            <a:pPr algn="ctr"/>
            <a:r>
              <a:rPr lang="en-US" b="1" dirty="0" smtClean="0"/>
              <a:t>COUNTY OF ORANGE</a:t>
            </a:r>
          </a:p>
          <a:p>
            <a:pPr algn="ctr"/>
            <a:endParaRPr lang="en-US" b="1" dirty="0"/>
          </a:p>
          <a:p>
            <a:pPr algn="ctr"/>
            <a:r>
              <a:rPr lang="en-US" b="1" dirty="0" smtClean="0"/>
              <a:t>SELF-HELP CENTER/</a:t>
            </a:r>
          </a:p>
          <a:p>
            <a:pPr algn="ctr"/>
            <a:r>
              <a:rPr lang="en-US" b="1" dirty="0" smtClean="0"/>
              <a:t>FAMILY LAW FACILITATOR OFFICE</a:t>
            </a:r>
            <a:endParaRPr lang="en-US" b="1" dirty="0"/>
          </a:p>
        </p:txBody>
      </p:sp>
    </p:spTree>
    <p:extLst>
      <p:ext uri="{BB962C8B-B14F-4D97-AF65-F5344CB8AC3E}">
        <p14:creationId xmlns:p14="http://schemas.microsoft.com/office/powerpoint/2010/main" val="1088648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19975"/>
            <a:ext cx="5279194" cy="676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89304"/>
          </a:xfrm>
        </p:spPr>
        <p:txBody>
          <a:bodyPr>
            <a:normAutofit/>
          </a:bodyPr>
          <a:lstStyle/>
          <a:p>
            <a:pPr algn="ctr"/>
            <a:r>
              <a:rPr lang="en-US" dirty="0"/>
              <a:t>Request for Judicial Determination of Support Arrearages</a:t>
            </a:r>
            <a:br>
              <a:rPr lang="en-US" dirty="0"/>
            </a:br>
            <a:r>
              <a:rPr lang="en-US" dirty="0"/>
              <a:t>(page </a:t>
            </a:r>
            <a:r>
              <a:rPr lang="en-US" dirty="0" smtClean="0"/>
              <a:t>2)</a:t>
            </a:r>
            <a:endParaRPr lang="en-US" dirty="0"/>
          </a:p>
        </p:txBody>
      </p:sp>
      <p:sp>
        <p:nvSpPr>
          <p:cNvPr id="3" name="Text Placeholder 2"/>
          <p:cNvSpPr>
            <a:spLocks noGrp="1"/>
          </p:cNvSpPr>
          <p:nvPr>
            <p:ph type="body" idx="2"/>
          </p:nvPr>
        </p:nvSpPr>
        <p:spPr>
          <a:xfrm>
            <a:off x="5521360" y="2133600"/>
            <a:ext cx="3383280" cy="4160520"/>
          </a:xfrm>
        </p:spPr>
        <p:txBody>
          <a:bodyPr/>
          <a:lstStyle/>
          <a:p>
            <a:pPr marL="294894" indent="-285750">
              <a:buFont typeface="Arial" pitchFamily="34" charset="0"/>
              <a:buChar char="•"/>
            </a:pPr>
            <a:r>
              <a:rPr lang="en-US" dirty="0" smtClean="0"/>
              <a:t>Enter the Petitioner’s name, the Respondent’s name, the Other Parent’s name (if applicable) and the Case number here.</a:t>
            </a: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smtClean="0"/>
          </a:p>
          <a:p>
            <a:pPr marL="294894" indent="-285750">
              <a:buFont typeface="Arial" pitchFamily="34" charset="0"/>
              <a:buChar char="•"/>
            </a:pPr>
            <a:endParaRPr lang="en-US" dirty="0"/>
          </a:p>
        </p:txBody>
      </p:sp>
      <p:sp>
        <p:nvSpPr>
          <p:cNvPr id="5" name="Left Arrow 4"/>
          <p:cNvSpPr/>
          <p:nvPr/>
        </p:nvSpPr>
        <p:spPr>
          <a:xfrm rot="1166945">
            <a:off x="4648200" y="533400"/>
            <a:ext cx="4952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29744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5521360" y="1143000"/>
            <a:ext cx="3383280" cy="5151120"/>
          </a:xfrm>
        </p:spPr>
        <p:txBody>
          <a:bodyPr/>
          <a:lstStyle/>
          <a:p>
            <a:pPr algn="ctr"/>
            <a:r>
              <a:rPr lang="en-US" sz="1800" b="1" dirty="0"/>
              <a:t>Preparing your supporting documents</a:t>
            </a:r>
          </a:p>
          <a:p>
            <a:endParaRPr lang="en-US" dirty="0"/>
          </a:p>
          <a:p>
            <a:r>
              <a:rPr lang="en-US" dirty="0" smtClean="0"/>
              <a:t>You will need to provide evidence of all payments you have made for your support payments.  </a:t>
            </a:r>
          </a:p>
          <a:p>
            <a:endParaRPr lang="en-US" dirty="0"/>
          </a:p>
          <a:p>
            <a:r>
              <a:rPr lang="en-US" dirty="0" smtClean="0"/>
              <a:t>After you have gathered your documents, arrange them in chronological order, and make one copy on 8.5” x 11” paper.  This will become your original for filing purposes.</a:t>
            </a:r>
          </a:p>
          <a:p>
            <a:pPr marL="294894" indent="-285750">
              <a:buFont typeface="Arial" pitchFamily="34" charset="0"/>
              <a:buChar char="•"/>
            </a:pPr>
            <a:endParaRPr lang="en-US" dirty="0"/>
          </a:p>
          <a:p>
            <a:pPr marL="294894" indent="-285750">
              <a:buFont typeface="Arial" pitchFamily="34" charset="0"/>
              <a:buChar char="•"/>
            </a:pPr>
            <a:endParaRPr lang="en-US" dirty="0"/>
          </a:p>
          <a:p>
            <a:pPr marL="294894" indent="-285750">
              <a:buFont typeface="Arial" pitchFamily="34" charset="0"/>
              <a:buChar char="•"/>
            </a:pPr>
            <a:endParaRPr lang="en-US" dirty="0"/>
          </a:p>
        </p:txBody>
      </p:sp>
    </p:spTree>
    <p:extLst>
      <p:ext uri="{BB962C8B-B14F-4D97-AF65-F5344CB8AC3E}">
        <p14:creationId xmlns:p14="http://schemas.microsoft.com/office/powerpoint/2010/main" val="381129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0471"/>
            <a:ext cx="5099873" cy="6467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298704"/>
          </a:xfrm>
        </p:spPr>
        <p:txBody>
          <a:bodyPr>
            <a:normAutofit fontScale="90000"/>
          </a:bodyPr>
          <a:lstStyle/>
          <a:p>
            <a:pPr algn="ctr"/>
            <a:r>
              <a:rPr lang="en-US" dirty="0" smtClean="0"/>
              <a:t>Declaration of Payment History </a:t>
            </a:r>
            <a:endParaRPr lang="en-US" dirty="0"/>
          </a:p>
        </p:txBody>
      </p:sp>
      <p:sp>
        <p:nvSpPr>
          <p:cNvPr id="3" name="Text Placeholder 2"/>
          <p:cNvSpPr>
            <a:spLocks noGrp="1"/>
          </p:cNvSpPr>
          <p:nvPr>
            <p:ph type="body" idx="2"/>
          </p:nvPr>
        </p:nvSpPr>
        <p:spPr>
          <a:xfrm>
            <a:off x="5521360" y="1143000"/>
            <a:ext cx="3383280" cy="5151120"/>
          </a:xfrm>
        </p:spPr>
        <p:txBody>
          <a:bodyPr/>
          <a:lstStyle/>
          <a:p>
            <a:r>
              <a:rPr lang="en-US" dirty="0" smtClean="0"/>
              <a:t>This is where the information from the Payment History Attachment(s) will be added.</a:t>
            </a:r>
          </a:p>
          <a:p>
            <a:endParaRPr lang="en-US" dirty="0"/>
          </a:p>
          <a:p>
            <a:endParaRPr lang="en-US" dirty="0" smtClean="0"/>
          </a:p>
          <a:p>
            <a:endParaRPr lang="en-US" dirty="0"/>
          </a:p>
          <a:p>
            <a:endParaRPr lang="en-US" dirty="0" smtClean="0"/>
          </a:p>
          <a:p>
            <a:r>
              <a:rPr lang="en-US" dirty="0" smtClean="0"/>
              <a:t>The information in these areas should be the same as on the Request for Judicial Determination of Support Arrearages.</a:t>
            </a:r>
          </a:p>
        </p:txBody>
      </p:sp>
      <p:sp>
        <p:nvSpPr>
          <p:cNvPr id="5" name="Left Arrow 4"/>
          <p:cNvSpPr/>
          <p:nvPr/>
        </p:nvSpPr>
        <p:spPr>
          <a:xfrm rot="20613922">
            <a:off x="3145931" y="602483"/>
            <a:ext cx="521373"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Left Arrow 5"/>
          <p:cNvSpPr/>
          <p:nvPr/>
        </p:nvSpPr>
        <p:spPr>
          <a:xfrm rot="20613922">
            <a:off x="2231487" y="1974084"/>
            <a:ext cx="521373"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Left Arrow 6"/>
          <p:cNvSpPr/>
          <p:nvPr/>
        </p:nvSpPr>
        <p:spPr>
          <a:xfrm rot="20613922">
            <a:off x="4365087" y="2431284"/>
            <a:ext cx="521373"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096421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0471"/>
            <a:ext cx="5099873" cy="6467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298704"/>
          </a:xfrm>
        </p:spPr>
        <p:txBody>
          <a:bodyPr>
            <a:normAutofit fontScale="90000"/>
          </a:bodyPr>
          <a:lstStyle/>
          <a:p>
            <a:pPr algn="ctr"/>
            <a:r>
              <a:rPr lang="en-US" dirty="0" smtClean="0"/>
              <a:t>Declaration of Payment History </a:t>
            </a:r>
            <a:endParaRPr lang="en-US" dirty="0"/>
          </a:p>
        </p:txBody>
      </p:sp>
      <p:sp>
        <p:nvSpPr>
          <p:cNvPr id="3" name="Text Placeholder 2"/>
          <p:cNvSpPr>
            <a:spLocks noGrp="1"/>
          </p:cNvSpPr>
          <p:nvPr>
            <p:ph type="body" idx="2"/>
          </p:nvPr>
        </p:nvSpPr>
        <p:spPr>
          <a:xfrm>
            <a:off x="5521360" y="1143000"/>
            <a:ext cx="3383280" cy="5151120"/>
          </a:xfrm>
        </p:spPr>
        <p:txBody>
          <a:bodyPr/>
          <a:lstStyle/>
          <a:p>
            <a:r>
              <a:rPr lang="en-US" dirty="0" smtClean="0"/>
              <a:t>This is where the information from the Payment History Attachment(s) will be added.</a:t>
            </a:r>
          </a:p>
          <a:p>
            <a:endParaRPr lang="en-US" dirty="0"/>
          </a:p>
          <a:p>
            <a:endParaRPr lang="en-US" dirty="0" smtClean="0"/>
          </a:p>
          <a:p>
            <a:endParaRPr lang="en-US" dirty="0"/>
          </a:p>
          <a:p>
            <a:endParaRPr lang="en-US" dirty="0" smtClean="0"/>
          </a:p>
          <a:p>
            <a:r>
              <a:rPr lang="en-US" dirty="0" smtClean="0"/>
              <a:t>Enter your name here.</a:t>
            </a:r>
          </a:p>
        </p:txBody>
      </p:sp>
      <p:sp>
        <p:nvSpPr>
          <p:cNvPr id="5" name="Left Arrow 4"/>
          <p:cNvSpPr/>
          <p:nvPr/>
        </p:nvSpPr>
        <p:spPr>
          <a:xfrm rot="20613922">
            <a:off x="2536287" y="2659883"/>
            <a:ext cx="521373"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72247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0471"/>
            <a:ext cx="5099873" cy="6467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298704"/>
          </a:xfrm>
        </p:spPr>
        <p:txBody>
          <a:bodyPr>
            <a:normAutofit fontScale="90000"/>
          </a:bodyPr>
          <a:lstStyle/>
          <a:p>
            <a:pPr algn="ctr"/>
            <a:r>
              <a:rPr lang="en-US" dirty="0" smtClean="0"/>
              <a:t>Declaration of Payment History </a:t>
            </a:r>
            <a:endParaRPr lang="en-US" dirty="0"/>
          </a:p>
        </p:txBody>
      </p:sp>
      <p:sp>
        <p:nvSpPr>
          <p:cNvPr id="3" name="Text Placeholder 2"/>
          <p:cNvSpPr>
            <a:spLocks noGrp="1"/>
          </p:cNvSpPr>
          <p:nvPr>
            <p:ph type="body" idx="2"/>
          </p:nvPr>
        </p:nvSpPr>
        <p:spPr>
          <a:xfrm>
            <a:off x="5521360" y="1143000"/>
            <a:ext cx="3383280" cy="5151120"/>
          </a:xfrm>
        </p:spPr>
        <p:txBody>
          <a:bodyPr/>
          <a:lstStyle/>
          <a:p>
            <a:r>
              <a:rPr lang="en-US" dirty="0" smtClean="0"/>
              <a:t>This is where the information from the Payment History Attachment(s) will be added.</a:t>
            </a:r>
          </a:p>
          <a:p>
            <a:endParaRPr lang="en-US" dirty="0"/>
          </a:p>
          <a:p>
            <a:endParaRPr lang="en-US" dirty="0" smtClean="0"/>
          </a:p>
          <a:p>
            <a:endParaRPr lang="en-US" dirty="0"/>
          </a:p>
          <a:p>
            <a:endParaRPr lang="en-US" dirty="0" smtClean="0"/>
          </a:p>
          <a:p>
            <a:r>
              <a:rPr lang="en-US" dirty="0" smtClean="0"/>
              <a:t>Check the box for each type of payment you are seeking (remember, you need to do a separate Payment History Attachment for each type).</a:t>
            </a:r>
          </a:p>
        </p:txBody>
      </p:sp>
      <p:sp>
        <p:nvSpPr>
          <p:cNvPr id="5" name="Left Arrow 4"/>
          <p:cNvSpPr/>
          <p:nvPr/>
        </p:nvSpPr>
        <p:spPr>
          <a:xfrm rot="20613922">
            <a:off x="859887" y="3090362"/>
            <a:ext cx="521373"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583173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0471"/>
            <a:ext cx="5099873" cy="6467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298704"/>
          </a:xfrm>
        </p:spPr>
        <p:txBody>
          <a:bodyPr>
            <a:normAutofit fontScale="90000"/>
          </a:bodyPr>
          <a:lstStyle/>
          <a:p>
            <a:pPr algn="ctr"/>
            <a:r>
              <a:rPr lang="en-US" dirty="0" smtClean="0"/>
              <a:t>Declaration of Payment History </a:t>
            </a:r>
            <a:endParaRPr lang="en-US" dirty="0"/>
          </a:p>
        </p:txBody>
      </p:sp>
      <p:sp>
        <p:nvSpPr>
          <p:cNvPr id="3" name="Text Placeholder 2"/>
          <p:cNvSpPr>
            <a:spLocks noGrp="1"/>
          </p:cNvSpPr>
          <p:nvPr>
            <p:ph type="body" idx="2"/>
          </p:nvPr>
        </p:nvSpPr>
        <p:spPr>
          <a:xfrm>
            <a:off x="5521360" y="1143000"/>
            <a:ext cx="3383280" cy="5151120"/>
          </a:xfrm>
        </p:spPr>
        <p:txBody>
          <a:bodyPr/>
          <a:lstStyle/>
          <a:p>
            <a:r>
              <a:rPr lang="en-US" dirty="0" smtClean="0"/>
              <a:t>This is where the information from the Payment History Attachment(s) will be added.</a:t>
            </a:r>
          </a:p>
          <a:p>
            <a:endParaRPr lang="en-US" dirty="0"/>
          </a:p>
          <a:p>
            <a:endParaRPr lang="en-US" dirty="0" smtClean="0"/>
          </a:p>
          <a:p>
            <a:endParaRPr lang="en-US" dirty="0"/>
          </a:p>
          <a:p>
            <a:endParaRPr lang="en-US" dirty="0" smtClean="0"/>
          </a:p>
          <a:p>
            <a:r>
              <a:rPr lang="en-US" dirty="0" smtClean="0"/>
              <a:t>Enter the number of attached pages here (this document is page 1, the Payment History Attachment(s) starts at page 2, followed by your supporting documents).</a:t>
            </a:r>
          </a:p>
        </p:txBody>
      </p:sp>
      <p:sp>
        <p:nvSpPr>
          <p:cNvPr id="5" name="Left Arrow 4"/>
          <p:cNvSpPr/>
          <p:nvPr/>
        </p:nvSpPr>
        <p:spPr>
          <a:xfrm rot="20613922">
            <a:off x="1850487" y="3483762"/>
            <a:ext cx="521373"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901673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0471"/>
            <a:ext cx="5099873" cy="6467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298704"/>
          </a:xfrm>
        </p:spPr>
        <p:txBody>
          <a:bodyPr>
            <a:normAutofit fontScale="90000"/>
          </a:bodyPr>
          <a:lstStyle/>
          <a:p>
            <a:pPr algn="ctr"/>
            <a:r>
              <a:rPr lang="en-US" dirty="0" smtClean="0"/>
              <a:t>Declaration of Payment History </a:t>
            </a:r>
            <a:endParaRPr lang="en-US" dirty="0"/>
          </a:p>
        </p:txBody>
      </p:sp>
      <p:sp>
        <p:nvSpPr>
          <p:cNvPr id="3" name="Text Placeholder 2"/>
          <p:cNvSpPr>
            <a:spLocks noGrp="1"/>
          </p:cNvSpPr>
          <p:nvPr>
            <p:ph type="body" idx="2"/>
          </p:nvPr>
        </p:nvSpPr>
        <p:spPr>
          <a:xfrm>
            <a:off x="5521360" y="1143000"/>
            <a:ext cx="3383280" cy="5151120"/>
          </a:xfrm>
        </p:spPr>
        <p:txBody>
          <a:bodyPr/>
          <a:lstStyle/>
          <a:p>
            <a:r>
              <a:rPr lang="en-US" dirty="0" smtClean="0"/>
              <a:t>This is where the information from the Payment History Attachment(s) will be added.</a:t>
            </a:r>
          </a:p>
          <a:p>
            <a:endParaRPr lang="en-US" dirty="0"/>
          </a:p>
          <a:p>
            <a:endParaRPr lang="en-US" dirty="0" smtClean="0"/>
          </a:p>
          <a:p>
            <a:endParaRPr lang="en-US" dirty="0"/>
          </a:p>
          <a:p>
            <a:endParaRPr lang="en-US" dirty="0" smtClean="0"/>
          </a:p>
          <a:p>
            <a:r>
              <a:rPr lang="en-US" dirty="0" smtClean="0"/>
              <a:t> </a:t>
            </a:r>
          </a:p>
          <a:p>
            <a:endParaRPr lang="en-US" dirty="0"/>
          </a:p>
          <a:p>
            <a:endParaRPr lang="en-US" dirty="0" smtClean="0"/>
          </a:p>
          <a:p>
            <a:r>
              <a:rPr lang="en-US" dirty="0" smtClean="0"/>
              <a:t>Enter the date, your name and sign here.</a:t>
            </a:r>
          </a:p>
        </p:txBody>
      </p:sp>
      <p:sp>
        <p:nvSpPr>
          <p:cNvPr id="5" name="Left Arrow 4"/>
          <p:cNvSpPr/>
          <p:nvPr/>
        </p:nvSpPr>
        <p:spPr>
          <a:xfrm rot="20613922">
            <a:off x="2688687" y="3850530"/>
            <a:ext cx="521373"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359779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0471"/>
            <a:ext cx="5099873" cy="6467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298704"/>
          </a:xfrm>
        </p:spPr>
        <p:txBody>
          <a:bodyPr>
            <a:normAutofit fontScale="90000"/>
          </a:bodyPr>
          <a:lstStyle/>
          <a:p>
            <a:pPr algn="ctr"/>
            <a:r>
              <a:rPr lang="en-US" dirty="0" smtClean="0"/>
              <a:t>Declaration of Payment History </a:t>
            </a:r>
            <a:endParaRPr lang="en-US" dirty="0"/>
          </a:p>
        </p:txBody>
      </p:sp>
      <p:sp>
        <p:nvSpPr>
          <p:cNvPr id="3" name="Text Placeholder 2"/>
          <p:cNvSpPr>
            <a:spLocks noGrp="1"/>
          </p:cNvSpPr>
          <p:nvPr>
            <p:ph type="body" idx="2"/>
          </p:nvPr>
        </p:nvSpPr>
        <p:spPr>
          <a:xfrm>
            <a:off x="5521360" y="1143000"/>
            <a:ext cx="3383280" cy="5151120"/>
          </a:xfrm>
        </p:spPr>
        <p:txBody>
          <a:bodyPr/>
          <a:lstStyle/>
          <a:p>
            <a:r>
              <a:rPr lang="en-US" dirty="0" smtClean="0"/>
              <a:t>This is where the information from the Payment History Attachment(s) will be added.</a:t>
            </a:r>
          </a:p>
          <a:p>
            <a:endParaRPr lang="en-US" dirty="0"/>
          </a:p>
          <a:p>
            <a:endParaRPr lang="en-US" dirty="0" smtClean="0"/>
          </a:p>
          <a:p>
            <a:endParaRPr lang="en-US" dirty="0"/>
          </a:p>
          <a:p>
            <a:endParaRPr lang="en-US" dirty="0" smtClean="0"/>
          </a:p>
          <a:p>
            <a:r>
              <a:rPr lang="en-US" dirty="0" smtClean="0"/>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This section will be completed after you complete your Payment History Attachment(s).  </a:t>
            </a:r>
          </a:p>
        </p:txBody>
      </p:sp>
      <p:sp>
        <p:nvSpPr>
          <p:cNvPr id="5" name="Left Arrow 4"/>
          <p:cNvSpPr/>
          <p:nvPr/>
        </p:nvSpPr>
        <p:spPr>
          <a:xfrm rot="20613922">
            <a:off x="4974687" y="5022084"/>
            <a:ext cx="521373"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732980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029200"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298704"/>
          </a:xfrm>
        </p:spPr>
        <p:txBody>
          <a:bodyPr>
            <a:normAutofit fontScale="90000"/>
          </a:bodyPr>
          <a:lstStyle/>
          <a:p>
            <a:pPr algn="ctr"/>
            <a:r>
              <a:rPr lang="en-US" dirty="0" smtClean="0"/>
              <a:t>Payment History Attachment</a:t>
            </a:r>
            <a:endParaRPr lang="en-US" dirty="0"/>
          </a:p>
        </p:txBody>
      </p:sp>
      <p:sp>
        <p:nvSpPr>
          <p:cNvPr id="3" name="Text Placeholder 2"/>
          <p:cNvSpPr>
            <a:spLocks noGrp="1"/>
          </p:cNvSpPr>
          <p:nvPr>
            <p:ph type="body" idx="2"/>
          </p:nvPr>
        </p:nvSpPr>
        <p:spPr>
          <a:xfrm>
            <a:off x="5521360" y="1143000"/>
            <a:ext cx="3383280" cy="5151120"/>
          </a:xfrm>
        </p:spPr>
        <p:txBody>
          <a:bodyPr/>
          <a:lstStyle/>
          <a:p>
            <a:r>
              <a:rPr lang="en-US" dirty="0" smtClean="0"/>
              <a:t>This form is used to calculate the amount  that will be the subject of the </a:t>
            </a:r>
            <a:r>
              <a:rPr lang="en-US" dirty="0"/>
              <a:t> </a:t>
            </a:r>
            <a:r>
              <a:rPr lang="en-US" dirty="0" smtClean="0"/>
              <a:t>Request for Judicial Determination of Support Arrearages.</a:t>
            </a:r>
          </a:p>
          <a:p>
            <a:endParaRPr lang="en-US" dirty="0" smtClean="0"/>
          </a:p>
          <a:p>
            <a:r>
              <a:rPr lang="en-US" dirty="0" smtClean="0"/>
              <a:t>Enter the Petitioner’s name, the Respondent’s name, the Other Parent’s name (if applicable) and the Case Number.</a:t>
            </a:r>
            <a:endParaRPr lang="en-US" dirty="0"/>
          </a:p>
          <a:p>
            <a:endParaRPr lang="en-US" dirty="0"/>
          </a:p>
        </p:txBody>
      </p:sp>
      <p:sp>
        <p:nvSpPr>
          <p:cNvPr id="5" name="Left Arrow 4"/>
          <p:cNvSpPr/>
          <p:nvPr/>
        </p:nvSpPr>
        <p:spPr>
          <a:xfrm rot="20613922">
            <a:off x="5044415" y="414605"/>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198351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029200"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298704"/>
          </a:xfrm>
        </p:spPr>
        <p:txBody>
          <a:bodyPr>
            <a:normAutofit fontScale="90000"/>
          </a:bodyPr>
          <a:lstStyle/>
          <a:p>
            <a:pPr algn="ctr"/>
            <a:r>
              <a:rPr lang="en-US" dirty="0" smtClean="0"/>
              <a:t>Payment History Attachment</a:t>
            </a:r>
            <a:endParaRPr lang="en-US" dirty="0"/>
          </a:p>
        </p:txBody>
      </p:sp>
      <p:sp>
        <p:nvSpPr>
          <p:cNvPr id="3" name="Text Placeholder 2"/>
          <p:cNvSpPr>
            <a:spLocks noGrp="1"/>
          </p:cNvSpPr>
          <p:nvPr>
            <p:ph type="body" idx="2"/>
          </p:nvPr>
        </p:nvSpPr>
        <p:spPr>
          <a:xfrm>
            <a:off x="5486400" y="1143000"/>
            <a:ext cx="3383280" cy="5151120"/>
          </a:xfrm>
        </p:spPr>
        <p:txBody>
          <a:bodyPr/>
          <a:lstStyle/>
          <a:p>
            <a:r>
              <a:rPr lang="en-US" dirty="0" smtClean="0"/>
              <a:t>Check the box for the type of payment history you are entering.</a:t>
            </a:r>
          </a:p>
          <a:p>
            <a:endParaRPr lang="en-US" dirty="0"/>
          </a:p>
          <a:p>
            <a:r>
              <a:rPr lang="en-US" dirty="0" smtClean="0"/>
              <a:t>You must use a different Payment History Attachment for each type of support/expense (you may not combine them on one form).</a:t>
            </a:r>
            <a:endParaRPr lang="en-US" dirty="0"/>
          </a:p>
          <a:p>
            <a:endParaRPr lang="en-US" dirty="0"/>
          </a:p>
        </p:txBody>
      </p:sp>
      <p:sp>
        <p:nvSpPr>
          <p:cNvPr id="5" name="Left Arrow 4"/>
          <p:cNvSpPr/>
          <p:nvPr/>
        </p:nvSpPr>
        <p:spPr>
          <a:xfrm rot="20613922">
            <a:off x="1005815" y="876131"/>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716938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88736"/>
          </a:xfrm>
        </p:spPr>
        <p:txBody>
          <a:bodyPr>
            <a:normAutofit/>
          </a:bodyPr>
          <a:lstStyle/>
          <a:p>
            <a:pPr marL="109728" indent="0">
              <a:buNone/>
            </a:pPr>
            <a:r>
              <a:rPr lang="en-US" sz="1400" dirty="0" smtClean="0"/>
              <a:t>This document can assist you in completing the necessary paperwork for filing a Request for Judicial Determination of Support Arrearages </a:t>
            </a:r>
          </a:p>
          <a:p>
            <a:pPr marL="109728" indent="0">
              <a:buNone/>
            </a:pPr>
            <a:endParaRPr lang="en-US" sz="1400" dirty="0"/>
          </a:p>
          <a:p>
            <a:r>
              <a:rPr lang="en-US" sz="1400" dirty="0" smtClean="0"/>
              <a:t>It is recommended that you print a copy of this document first, then use the step-by-step instructions to complete the necessary forms.</a:t>
            </a:r>
          </a:p>
          <a:p>
            <a:endParaRPr lang="en-US" sz="1400" dirty="0"/>
          </a:p>
          <a:p>
            <a:r>
              <a:rPr lang="en-US" sz="1400" dirty="0" smtClean="0"/>
              <a:t>You can then use the following links to go directly to the online version of the form, where you can type in the required information and then print the completed forms:</a:t>
            </a:r>
          </a:p>
          <a:p>
            <a:pPr lvl="1"/>
            <a:r>
              <a:rPr lang="en-US" sz="1200" dirty="0" smtClean="0">
                <a:solidFill>
                  <a:schemeClr val="tx1"/>
                </a:solidFill>
              </a:rPr>
              <a:t>Request </a:t>
            </a:r>
            <a:r>
              <a:rPr lang="en-US" sz="1200" dirty="0">
                <a:solidFill>
                  <a:schemeClr val="tx1"/>
                </a:solidFill>
              </a:rPr>
              <a:t>for </a:t>
            </a:r>
            <a:r>
              <a:rPr lang="en-US" sz="1200" dirty="0" smtClean="0">
                <a:solidFill>
                  <a:schemeClr val="tx1"/>
                </a:solidFill>
              </a:rPr>
              <a:t>Judicial Determination of Support </a:t>
            </a:r>
            <a:r>
              <a:rPr lang="en-US" sz="1200" dirty="0">
                <a:solidFill>
                  <a:schemeClr val="tx1"/>
                </a:solidFill>
              </a:rPr>
              <a:t>Arrearages :  </a:t>
            </a:r>
            <a:r>
              <a:rPr lang="en-US" sz="1200" dirty="0">
                <a:solidFill>
                  <a:schemeClr val="tx1"/>
                </a:solidFill>
                <a:hlinkClick r:id="rId2"/>
              </a:rPr>
              <a:t>http://</a:t>
            </a:r>
            <a:r>
              <a:rPr lang="en-US" sz="1200" dirty="0" smtClean="0">
                <a:solidFill>
                  <a:schemeClr val="tx1"/>
                </a:solidFill>
                <a:hlinkClick r:id="rId2"/>
              </a:rPr>
              <a:t>www.courts.ca.gov/documents/fl676.pdf</a:t>
            </a:r>
            <a:r>
              <a:rPr lang="en-US" sz="1200" dirty="0" smtClean="0">
                <a:solidFill>
                  <a:schemeClr val="tx1"/>
                </a:solidFill>
              </a:rPr>
              <a:t> </a:t>
            </a:r>
            <a:endParaRPr lang="en-US" sz="1200" dirty="0" smtClean="0"/>
          </a:p>
          <a:p>
            <a:pPr lvl="1"/>
            <a:r>
              <a:rPr lang="en-US" sz="1200" dirty="0" smtClean="0">
                <a:solidFill>
                  <a:schemeClr val="tx1"/>
                </a:solidFill>
              </a:rPr>
              <a:t>Declaration of </a:t>
            </a:r>
            <a:r>
              <a:rPr lang="en-US" sz="1200" dirty="0">
                <a:solidFill>
                  <a:schemeClr val="tx1"/>
                </a:solidFill>
              </a:rPr>
              <a:t>Payment History: </a:t>
            </a:r>
            <a:r>
              <a:rPr lang="en-US" sz="1200" dirty="0">
                <a:solidFill>
                  <a:schemeClr val="tx1"/>
                </a:solidFill>
                <a:hlinkClick r:id="rId3"/>
              </a:rPr>
              <a:t>http://</a:t>
            </a:r>
            <a:r>
              <a:rPr lang="en-US" sz="1200" dirty="0" smtClean="0">
                <a:solidFill>
                  <a:schemeClr val="tx1"/>
                </a:solidFill>
                <a:hlinkClick r:id="rId3"/>
              </a:rPr>
              <a:t>www.courts.ca.gov/documents/fl420.pdf</a:t>
            </a:r>
            <a:r>
              <a:rPr lang="en-US" sz="1200" dirty="0" smtClean="0">
                <a:solidFill>
                  <a:schemeClr val="tx1"/>
                </a:solidFill>
              </a:rPr>
              <a:t> </a:t>
            </a:r>
          </a:p>
          <a:p>
            <a:pPr lvl="1"/>
            <a:r>
              <a:rPr lang="en-US" sz="1200" dirty="0" smtClean="0">
                <a:solidFill>
                  <a:schemeClr val="tx1"/>
                </a:solidFill>
              </a:rPr>
              <a:t>Payment </a:t>
            </a:r>
            <a:r>
              <a:rPr lang="en-US" sz="1200" dirty="0">
                <a:solidFill>
                  <a:schemeClr val="tx1"/>
                </a:solidFill>
              </a:rPr>
              <a:t>History Attachment: </a:t>
            </a:r>
            <a:r>
              <a:rPr lang="en-US" sz="1200" dirty="0">
                <a:solidFill>
                  <a:schemeClr val="tx1"/>
                </a:solidFill>
                <a:hlinkClick r:id="rId4"/>
              </a:rPr>
              <a:t>http://</a:t>
            </a:r>
            <a:r>
              <a:rPr lang="en-US" sz="1200" dirty="0" smtClean="0">
                <a:solidFill>
                  <a:schemeClr val="tx1"/>
                </a:solidFill>
                <a:hlinkClick r:id="rId4"/>
              </a:rPr>
              <a:t>www.courts.ca.gov/documents/fl421.pdf</a:t>
            </a:r>
            <a:r>
              <a:rPr lang="en-US" sz="1200" dirty="0" smtClean="0">
                <a:solidFill>
                  <a:schemeClr val="tx1"/>
                </a:solidFill>
              </a:rPr>
              <a:t> </a:t>
            </a:r>
          </a:p>
          <a:p>
            <a:pPr lvl="1"/>
            <a:r>
              <a:rPr lang="en-US" sz="1200" dirty="0" smtClean="0">
                <a:solidFill>
                  <a:schemeClr val="tx1"/>
                </a:solidFill>
              </a:rPr>
              <a:t>Declaration Regarding </a:t>
            </a:r>
            <a:r>
              <a:rPr lang="en-US" sz="1200" dirty="0">
                <a:solidFill>
                  <a:schemeClr val="tx1"/>
                </a:solidFill>
              </a:rPr>
              <a:t>Address Verification:  </a:t>
            </a:r>
            <a:r>
              <a:rPr lang="en-US" sz="1200" dirty="0">
                <a:solidFill>
                  <a:schemeClr val="tx1"/>
                </a:solidFill>
                <a:hlinkClick r:id="rId5"/>
              </a:rPr>
              <a:t>http://</a:t>
            </a:r>
            <a:r>
              <a:rPr lang="en-US" sz="1200" dirty="0" smtClean="0">
                <a:solidFill>
                  <a:schemeClr val="tx1"/>
                </a:solidFill>
                <a:hlinkClick r:id="rId5"/>
              </a:rPr>
              <a:t>www.courts.ca.gov/documents/fl334.pdf</a:t>
            </a:r>
            <a:endParaRPr lang="en-US" sz="1200" dirty="0" smtClean="0">
              <a:solidFill>
                <a:schemeClr val="tx1"/>
              </a:solidFill>
            </a:endParaRPr>
          </a:p>
          <a:p>
            <a:pPr lvl="1"/>
            <a:r>
              <a:rPr lang="en-US" sz="1200" dirty="0" smtClean="0">
                <a:solidFill>
                  <a:schemeClr val="tx1"/>
                </a:solidFill>
              </a:rPr>
              <a:t>Proof </a:t>
            </a:r>
            <a:r>
              <a:rPr lang="en-US" sz="1200" dirty="0">
                <a:solidFill>
                  <a:schemeClr val="tx1"/>
                </a:solidFill>
              </a:rPr>
              <a:t>of Service by Mail:  </a:t>
            </a:r>
            <a:r>
              <a:rPr lang="en-US" sz="1200" dirty="0">
                <a:solidFill>
                  <a:schemeClr val="tx1"/>
                </a:solidFill>
                <a:hlinkClick r:id="rId6"/>
              </a:rPr>
              <a:t>http://</a:t>
            </a:r>
            <a:r>
              <a:rPr lang="en-US" sz="1200" dirty="0" smtClean="0">
                <a:solidFill>
                  <a:schemeClr val="tx1"/>
                </a:solidFill>
                <a:hlinkClick r:id="rId6"/>
              </a:rPr>
              <a:t>www.courts.ca.gov/documents/fl335.pdf</a:t>
            </a:r>
            <a:endParaRPr lang="en-US" sz="1200" dirty="0" smtClean="0">
              <a:solidFill>
                <a:schemeClr val="tx1"/>
              </a:solidFill>
            </a:endParaRPr>
          </a:p>
          <a:p>
            <a:pPr lvl="1"/>
            <a:r>
              <a:rPr lang="en-US" sz="1200" dirty="0" smtClean="0">
                <a:solidFill>
                  <a:schemeClr val="tx1"/>
                </a:solidFill>
              </a:rPr>
              <a:t>Proof of </a:t>
            </a:r>
            <a:r>
              <a:rPr lang="en-US" sz="1200" dirty="0">
                <a:solidFill>
                  <a:schemeClr val="tx1"/>
                </a:solidFill>
              </a:rPr>
              <a:t>Personal Service: </a:t>
            </a:r>
            <a:r>
              <a:rPr lang="en-US" sz="1200" dirty="0">
                <a:solidFill>
                  <a:schemeClr val="accent6"/>
                </a:solidFill>
              </a:rPr>
              <a:t>http</a:t>
            </a:r>
            <a:r>
              <a:rPr lang="en-US" sz="1200" dirty="0"/>
              <a:t>://www.courts.ca.gov/documents/fl330.pdf</a:t>
            </a:r>
            <a:endParaRPr lang="en-US" sz="1200" dirty="0" smtClean="0"/>
          </a:p>
          <a:p>
            <a:pPr lvl="1"/>
            <a:endParaRPr lang="en-US" sz="1200" dirty="0" smtClean="0"/>
          </a:p>
          <a:p>
            <a:r>
              <a:rPr lang="en-US" sz="1400" dirty="0" smtClean="0"/>
              <a:t>Once you have completed and signed the appropriate forms, you can file them at the Lamoreaux Justice Center, Room 706 (on the 7</a:t>
            </a:r>
            <a:r>
              <a:rPr lang="en-US" sz="1400" baseline="30000" dirty="0" smtClean="0"/>
              <a:t>th</a:t>
            </a:r>
            <a:r>
              <a:rPr lang="en-US" sz="1400" dirty="0" smtClean="0"/>
              <a:t> floor). </a:t>
            </a:r>
          </a:p>
          <a:p>
            <a:endParaRPr lang="en-US" sz="1400" dirty="0"/>
          </a:p>
          <a:p>
            <a:r>
              <a:rPr lang="en-US" sz="1400" dirty="0" smtClean="0"/>
              <a:t>If you would like someone to review your finished documents before filing them, you can bring them to the Self-Help Center at the Lamoreaux Justice Center.</a:t>
            </a:r>
          </a:p>
          <a:p>
            <a:pPr lvl="1"/>
            <a:endParaRPr lang="en-US" sz="1200" dirty="0" smtClean="0"/>
          </a:p>
          <a:p>
            <a:pPr lvl="1"/>
            <a:endParaRPr lang="en-US" sz="1200" dirty="0" smtClean="0"/>
          </a:p>
          <a:p>
            <a:pPr lvl="1"/>
            <a:endParaRPr lang="en-US" sz="1200" dirty="0"/>
          </a:p>
        </p:txBody>
      </p:sp>
    </p:spTree>
    <p:extLst>
      <p:ext uri="{BB962C8B-B14F-4D97-AF65-F5344CB8AC3E}">
        <p14:creationId xmlns:p14="http://schemas.microsoft.com/office/powerpoint/2010/main" val="1912863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029200"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298704"/>
          </a:xfrm>
        </p:spPr>
        <p:txBody>
          <a:bodyPr>
            <a:normAutofit fontScale="90000"/>
          </a:bodyPr>
          <a:lstStyle/>
          <a:p>
            <a:pPr algn="ctr"/>
            <a:r>
              <a:rPr lang="en-US" dirty="0" smtClean="0"/>
              <a:t>Payment History Attachment</a:t>
            </a:r>
            <a:endParaRPr lang="en-US" dirty="0"/>
          </a:p>
        </p:txBody>
      </p:sp>
      <p:sp>
        <p:nvSpPr>
          <p:cNvPr id="3" name="Text Placeholder 2"/>
          <p:cNvSpPr>
            <a:spLocks noGrp="1"/>
          </p:cNvSpPr>
          <p:nvPr>
            <p:ph type="body" idx="2"/>
          </p:nvPr>
        </p:nvSpPr>
        <p:spPr>
          <a:xfrm>
            <a:off x="5521360" y="1143000"/>
            <a:ext cx="3383280" cy="5151120"/>
          </a:xfrm>
        </p:spPr>
        <p:txBody>
          <a:bodyPr/>
          <a:lstStyle/>
          <a:p>
            <a:endParaRPr lang="en-US" dirty="0"/>
          </a:p>
          <a:p>
            <a:r>
              <a:rPr lang="en-US" dirty="0" smtClean="0"/>
              <a:t>For each year, enter the year (e.g., 2012) here.  You can show information for up to 6 years on a single page. </a:t>
            </a:r>
          </a:p>
        </p:txBody>
      </p:sp>
      <p:sp>
        <p:nvSpPr>
          <p:cNvPr id="5" name="Left Arrow 4"/>
          <p:cNvSpPr/>
          <p:nvPr/>
        </p:nvSpPr>
        <p:spPr>
          <a:xfrm rot="20613922">
            <a:off x="1844014" y="118070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294556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029200"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298704"/>
          </a:xfrm>
        </p:spPr>
        <p:txBody>
          <a:bodyPr>
            <a:normAutofit fontScale="90000"/>
          </a:bodyPr>
          <a:lstStyle/>
          <a:p>
            <a:pPr algn="ctr"/>
            <a:r>
              <a:rPr lang="en-US" dirty="0" smtClean="0"/>
              <a:t>Payment History Attachment</a:t>
            </a:r>
            <a:endParaRPr lang="en-US" dirty="0"/>
          </a:p>
        </p:txBody>
      </p:sp>
      <p:sp>
        <p:nvSpPr>
          <p:cNvPr id="3" name="Text Placeholder 2"/>
          <p:cNvSpPr>
            <a:spLocks noGrp="1"/>
          </p:cNvSpPr>
          <p:nvPr>
            <p:ph type="body" idx="2"/>
          </p:nvPr>
        </p:nvSpPr>
        <p:spPr>
          <a:xfrm>
            <a:off x="5521360" y="1143000"/>
            <a:ext cx="3383280" cy="5151120"/>
          </a:xfrm>
        </p:spPr>
        <p:txBody>
          <a:bodyPr/>
          <a:lstStyle/>
          <a:p>
            <a:r>
              <a:rPr lang="en-US" dirty="0" smtClean="0"/>
              <a:t>This column is for the “Amount Ordered.”</a:t>
            </a:r>
          </a:p>
          <a:p>
            <a:endParaRPr lang="en-US" dirty="0"/>
          </a:p>
          <a:p>
            <a:pPr marL="294894" indent="-285750">
              <a:buFont typeface="Arial" pitchFamily="34" charset="0"/>
              <a:buChar char="•"/>
            </a:pPr>
            <a:r>
              <a:rPr lang="en-US" dirty="0" smtClean="0"/>
              <a:t>For Direct Expenses (e.g., child or spousal support), enter the amount ordered for each month).</a:t>
            </a:r>
          </a:p>
          <a:p>
            <a:pPr marL="294894" indent="-285750">
              <a:buFont typeface="Arial" pitchFamily="34" charset="0"/>
              <a:buChar char="•"/>
            </a:pPr>
            <a:endParaRPr lang="en-US" dirty="0"/>
          </a:p>
        </p:txBody>
      </p:sp>
      <p:sp>
        <p:nvSpPr>
          <p:cNvPr id="5" name="Left Arrow 4"/>
          <p:cNvSpPr/>
          <p:nvPr/>
        </p:nvSpPr>
        <p:spPr>
          <a:xfrm rot="20613922">
            <a:off x="1409699" y="1618216"/>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004921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029200"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298704"/>
          </a:xfrm>
        </p:spPr>
        <p:txBody>
          <a:bodyPr>
            <a:normAutofit fontScale="90000"/>
          </a:bodyPr>
          <a:lstStyle/>
          <a:p>
            <a:pPr algn="ctr"/>
            <a:r>
              <a:rPr lang="en-US" dirty="0" smtClean="0"/>
              <a:t>Payment History Attachment</a:t>
            </a:r>
            <a:endParaRPr lang="en-US" dirty="0"/>
          </a:p>
        </p:txBody>
      </p:sp>
      <p:sp>
        <p:nvSpPr>
          <p:cNvPr id="3" name="Text Placeholder 2"/>
          <p:cNvSpPr>
            <a:spLocks noGrp="1"/>
          </p:cNvSpPr>
          <p:nvPr>
            <p:ph type="body" idx="2"/>
          </p:nvPr>
        </p:nvSpPr>
        <p:spPr>
          <a:xfrm>
            <a:off x="5521360" y="1143000"/>
            <a:ext cx="3383280" cy="5151120"/>
          </a:xfrm>
        </p:spPr>
        <p:txBody>
          <a:bodyPr/>
          <a:lstStyle/>
          <a:p>
            <a:r>
              <a:rPr lang="en-US" dirty="0" smtClean="0"/>
              <a:t>This column is for the “Amount Paid” by you in that month.</a:t>
            </a:r>
          </a:p>
        </p:txBody>
      </p:sp>
      <p:sp>
        <p:nvSpPr>
          <p:cNvPr id="5" name="Left Arrow 4"/>
          <p:cNvSpPr/>
          <p:nvPr/>
        </p:nvSpPr>
        <p:spPr>
          <a:xfrm rot="20613922">
            <a:off x="2171700" y="1618216"/>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3997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304800"/>
            <a:ext cx="5029200"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298704"/>
          </a:xfrm>
        </p:spPr>
        <p:txBody>
          <a:bodyPr>
            <a:normAutofit fontScale="90000"/>
          </a:bodyPr>
          <a:lstStyle/>
          <a:p>
            <a:pPr algn="ctr"/>
            <a:r>
              <a:rPr lang="en-US" dirty="0" smtClean="0"/>
              <a:t>Payment History Attachment</a:t>
            </a:r>
            <a:endParaRPr lang="en-US" dirty="0"/>
          </a:p>
        </p:txBody>
      </p:sp>
      <p:sp>
        <p:nvSpPr>
          <p:cNvPr id="3" name="Text Placeholder 2"/>
          <p:cNvSpPr>
            <a:spLocks noGrp="1"/>
          </p:cNvSpPr>
          <p:nvPr>
            <p:ph type="body" idx="2"/>
          </p:nvPr>
        </p:nvSpPr>
        <p:spPr>
          <a:xfrm>
            <a:off x="5521360" y="1143000"/>
            <a:ext cx="3383280" cy="5151120"/>
          </a:xfrm>
        </p:spPr>
        <p:txBody>
          <a:bodyPr/>
          <a:lstStyle/>
          <a:p>
            <a:r>
              <a:rPr lang="en-US" dirty="0" smtClean="0"/>
              <a:t>For each year, you need to total the “Amount Ordered” and “Amount Paid” columns.</a:t>
            </a:r>
          </a:p>
          <a:p>
            <a:endParaRPr lang="en-US" dirty="0"/>
          </a:p>
          <a:p>
            <a:pPr marL="294894" indent="-285750">
              <a:buFont typeface="Arial" pitchFamily="34" charset="0"/>
              <a:buChar char="•"/>
            </a:pPr>
            <a:r>
              <a:rPr lang="en-US" dirty="0" smtClean="0"/>
              <a:t>Using a scratch piece of paper, total all of the “Amount Ordered” yearly </a:t>
            </a:r>
            <a:r>
              <a:rPr lang="en-US" dirty="0"/>
              <a:t>t</a:t>
            </a:r>
            <a:r>
              <a:rPr lang="en-US" dirty="0" smtClean="0"/>
              <a:t>otals.</a:t>
            </a:r>
          </a:p>
          <a:p>
            <a:pPr marL="294894" indent="-285750">
              <a:buFont typeface="Arial" pitchFamily="34" charset="0"/>
              <a:buChar char="•"/>
            </a:pPr>
            <a:endParaRPr lang="en-US" dirty="0"/>
          </a:p>
          <a:p>
            <a:pPr marL="294894" indent="-285750">
              <a:buFont typeface="Arial" pitchFamily="34" charset="0"/>
              <a:buChar char="•"/>
            </a:pPr>
            <a:r>
              <a:rPr lang="en-US" dirty="0" smtClean="0"/>
              <a:t>Total all of the “Amount Paid” yearly totals.</a:t>
            </a:r>
          </a:p>
          <a:p>
            <a:pPr marL="294894" indent="-285750">
              <a:buFont typeface="Arial" pitchFamily="34" charset="0"/>
              <a:buChar char="•"/>
            </a:pPr>
            <a:endParaRPr lang="en-US" dirty="0"/>
          </a:p>
          <a:p>
            <a:pPr marL="294894" indent="-285750">
              <a:buFont typeface="Arial" pitchFamily="34" charset="0"/>
              <a:buChar char="•"/>
            </a:pPr>
            <a:r>
              <a:rPr lang="en-US" dirty="0" smtClean="0"/>
              <a:t>Subtract the total of the amount paid from the total of the amount ordered.  This is the amount that will be entered on the Declaration of Payment History.</a:t>
            </a:r>
          </a:p>
        </p:txBody>
      </p:sp>
      <p:sp>
        <p:nvSpPr>
          <p:cNvPr id="5" name="Left Arrow 4"/>
          <p:cNvSpPr/>
          <p:nvPr/>
        </p:nvSpPr>
        <p:spPr>
          <a:xfrm rot="20613922">
            <a:off x="1309542" y="3587720"/>
            <a:ext cx="521373"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Left Arrow 5"/>
          <p:cNvSpPr/>
          <p:nvPr/>
        </p:nvSpPr>
        <p:spPr>
          <a:xfrm rot="20613922">
            <a:off x="2155287" y="3556737"/>
            <a:ext cx="521373"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241454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0471"/>
            <a:ext cx="5099873" cy="6467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298704"/>
          </a:xfrm>
        </p:spPr>
        <p:txBody>
          <a:bodyPr>
            <a:normAutofit fontScale="90000"/>
          </a:bodyPr>
          <a:lstStyle/>
          <a:p>
            <a:pPr algn="ctr"/>
            <a:r>
              <a:rPr lang="en-US" dirty="0" smtClean="0"/>
              <a:t>Declaration of Payment History </a:t>
            </a:r>
            <a:endParaRPr lang="en-US" dirty="0"/>
          </a:p>
        </p:txBody>
      </p:sp>
      <p:sp>
        <p:nvSpPr>
          <p:cNvPr id="3" name="Text Placeholder 2"/>
          <p:cNvSpPr>
            <a:spLocks noGrp="1"/>
          </p:cNvSpPr>
          <p:nvPr>
            <p:ph type="body" idx="2"/>
          </p:nvPr>
        </p:nvSpPr>
        <p:spPr>
          <a:xfrm>
            <a:off x="5521360" y="1143000"/>
            <a:ext cx="3383280" cy="5151120"/>
          </a:xfrm>
        </p:spPr>
        <p:txBody>
          <a:bodyPr/>
          <a:lstStyle/>
          <a:p>
            <a:r>
              <a:rPr lang="en-US" dirty="0" smtClean="0"/>
              <a:t>This is where the information from the Payment History Attachment(s) will be added.</a:t>
            </a:r>
          </a:p>
          <a:p>
            <a:endParaRPr lang="en-US" dirty="0"/>
          </a:p>
          <a:p>
            <a:endParaRPr lang="en-US" dirty="0" smtClean="0"/>
          </a:p>
          <a:p>
            <a:endParaRPr lang="en-US" dirty="0"/>
          </a:p>
          <a:p>
            <a:endParaRPr lang="en-US" dirty="0" smtClean="0"/>
          </a:p>
          <a:p>
            <a:r>
              <a:rPr lang="en-US" dirty="0" smtClean="0"/>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For each category for which you prepared a Payment History Attachment, enter the total unpaid amount (Total of Amount Ordered minus Total of Amount Paid) here.</a:t>
            </a:r>
          </a:p>
        </p:txBody>
      </p:sp>
      <p:sp>
        <p:nvSpPr>
          <p:cNvPr id="5" name="Left Arrow 4"/>
          <p:cNvSpPr/>
          <p:nvPr/>
        </p:nvSpPr>
        <p:spPr>
          <a:xfrm rot="20613922">
            <a:off x="2460087" y="4793484"/>
            <a:ext cx="521373"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704356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0471"/>
            <a:ext cx="5099873" cy="6467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298704"/>
          </a:xfrm>
        </p:spPr>
        <p:txBody>
          <a:bodyPr>
            <a:normAutofit fontScale="90000"/>
          </a:bodyPr>
          <a:lstStyle/>
          <a:p>
            <a:pPr algn="ctr"/>
            <a:r>
              <a:rPr lang="en-US" dirty="0" smtClean="0"/>
              <a:t>Declaration of Payment History </a:t>
            </a:r>
            <a:endParaRPr lang="en-US" dirty="0"/>
          </a:p>
        </p:txBody>
      </p:sp>
      <p:sp>
        <p:nvSpPr>
          <p:cNvPr id="3" name="Text Placeholder 2"/>
          <p:cNvSpPr>
            <a:spLocks noGrp="1"/>
          </p:cNvSpPr>
          <p:nvPr>
            <p:ph type="body" idx="2"/>
          </p:nvPr>
        </p:nvSpPr>
        <p:spPr>
          <a:xfrm>
            <a:off x="5521360" y="1143000"/>
            <a:ext cx="3383280" cy="5151120"/>
          </a:xfrm>
        </p:spPr>
        <p:txBody>
          <a:bodyPr/>
          <a:lstStyle/>
          <a:p>
            <a:r>
              <a:rPr lang="en-US" dirty="0" smtClean="0"/>
              <a:t>This is where the information from the Payment History Attachment(s) will be added.</a:t>
            </a:r>
          </a:p>
          <a:p>
            <a:endParaRPr lang="en-US" dirty="0"/>
          </a:p>
          <a:p>
            <a:endParaRPr lang="en-US" dirty="0" smtClean="0"/>
          </a:p>
          <a:p>
            <a:endParaRPr lang="en-US" dirty="0"/>
          </a:p>
          <a:p>
            <a:endParaRPr lang="en-US" dirty="0" smtClean="0"/>
          </a:p>
          <a:p>
            <a:r>
              <a:rPr lang="en-US" dirty="0" smtClean="0"/>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Enter the amount for the “Principal” column here.</a:t>
            </a:r>
          </a:p>
        </p:txBody>
      </p:sp>
      <p:sp>
        <p:nvSpPr>
          <p:cNvPr id="5" name="Left Arrow 4"/>
          <p:cNvSpPr/>
          <p:nvPr/>
        </p:nvSpPr>
        <p:spPr>
          <a:xfrm rot="20613922">
            <a:off x="4746087" y="4793484"/>
            <a:ext cx="521373"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516950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0471"/>
            <a:ext cx="5099873" cy="6467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298704"/>
          </a:xfrm>
        </p:spPr>
        <p:txBody>
          <a:bodyPr>
            <a:normAutofit fontScale="90000"/>
          </a:bodyPr>
          <a:lstStyle/>
          <a:p>
            <a:pPr algn="ctr"/>
            <a:r>
              <a:rPr lang="en-US" dirty="0" smtClean="0"/>
              <a:t>Declaration of Payment History </a:t>
            </a:r>
            <a:endParaRPr lang="en-US" dirty="0"/>
          </a:p>
        </p:txBody>
      </p:sp>
      <p:sp>
        <p:nvSpPr>
          <p:cNvPr id="3" name="Text Placeholder 2"/>
          <p:cNvSpPr>
            <a:spLocks noGrp="1"/>
          </p:cNvSpPr>
          <p:nvPr>
            <p:ph type="body" idx="2"/>
          </p:nvPr>
        </p:nvSpPr>
        <p:spPr>
          <a:xfrm>
            <a:off x="5521360" y="1143000"/>
            <a:ext cx="3383280" cy="5151120"/>
          </a:xfrm>
        </p:spPr>
        <p:txBody>
          <a:bodyPr/>
          <a:lstStyle/>
          <a:p>
            <a:r>
              <a:rPr lang="en-US" dirty="0" smtClean="0"/>
              <a:t>This is where the information from the Payment History Attachment(s) will be added.</a:t>
            </a:r>
          </a:p>
          <a:p>
            <a:endParaRPr lang="en-US" dirty="0"/>
          </a:p>
          <a:p>
            <a:endParaRPr lang="en-US" dirty="0" smtClean="0"/>
          </a:p>
          <a:p>
            <a:endParaRPr lang="en-US" dirty="0"/>
          </a:p>
          <a:p>
            <a:endParaRPr lang="en-US" dirty="0" smtClean="0"/>
          </a:p>
          <a:p>
            <a:r>
              <a:rPr lang="en-US" dirty="0" smtClean="0"/>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Enter the date, your name, and signature here.</a:t>
            </a:r>
          </a:p>
        </p:txBody>
      </p:sp>
      <p:sp>
        <p:nvSpPr>
          <p:cNvPr id="5" name="Left Arrow 4"/>
          <p:cNvSpPr/>
          <p:nvPr/>
        </p:nvSpPr>
        <p:spPr>
          <a:xfrm rot="20613922">
            <a:off x="3222087" y="6165083"/>
            <a:ext cx="521373"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35991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dirty="0" smtClean="0"/>
              <a:t>This form shows the court you know the address of the person to whom you will be mailing a copy of the Service Documents.</a:t>
            </a:r>
            <a:endParaRPr lang="en-US" dirty="0"/>
          </a:p>
          <a:p>
            <a:r>
              <a:rPr lang="en-US" dirty="0" smtClean="0"/>
              <a:t> </a:t>
            </a:r>
          </a:p>
          <a:p>
            <a:r>
              <a:rPr lang="en-US" dirty="0" smtClean="0"/>
              <a:t>It is required for all Proofs of Service by Mail for documents served after Judgment is entered in a case.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97512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47800"/>
            <a:ext cx="3383280" cy="5173495"/>
          </a:xfrm>
        </p:spPr>
        <p:txBody>
          <a:bodyPr>
            <a:normAutofit/>
          </a:bodyPr>
          <a:lstStyle/>
          <a:p>
            <a:endParaRPr lang="en-US" dirty="0" smtClean="0"/>
          </a:p>
          <a:p>
            <a:r>
              <a:rPr lang="en-US" dirty="0" smtClean="0"/>
              <a:t>Enter your information here.</a:t>
            </a:r>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211889" y="345186"/>
            <a:ext cx="525778"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391043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47800"/>
            <a:ext cx="3383280" cy="5173495"/>
          </a:xfrm>
        </p:spPr>
        <p:txBody>
          <a:bodyPr>
            <a:normAutofit/>
          </a:bodyPr>
          <a:lstStyle/>
          <a:p>
            <a:endParaRPr lang="en-US" dirty="0" smtClean="0"/>
          </a:p>
          <a:p>
            <a:r>
              <a:rPr lang="en-US" dirty="0" smtClean="0"/>
              <a:t>Enter the Petitioner, Respondent and Other Parent (if on the original document) here.</a:t>
            </a:r>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449277" y="1751282"/>
            <a:ext cx="525778"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296647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99" y="190130"/>
            <a:ext cx="5120469"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13104"/>
          </a:xfrm>
        </p:spPr>
        <p:txBody>
          <a:bodyPr>
            <a:normAutofit/>
          </a:bodyPr>
          <a:lstStyle/>
          <a:p>
            <a:pPr algn="ctr"/>
            <a:r>
              <a:rPr lang="en-US" dirty="0" smtClean="0"/>
              <a:t>Request for Judicial Determination of Support Arrearages</a:t>
            </a:r>
            <a:br>
              <a:rPr lang="en-US" dirty="0" smtClean="0"/>
            </a:br>
            <a:r>
              <a:rPr lang="en-US" dirty="0" smtClean="0"/>
              <a:t>(page 1)</a:t>
            </a:r>
            <a:endParaRPr lang="en-US" dirty="0"/>
          </a:p>
        </p:txBody>
      </p:sp>
      <p:sp>
        <p:nvSpPr>
          <p:cNvPr id="3" name="Text Placeholder 2"/>
          <p:cNvSpPr>
            <a:spLocks noGrp="1"/>
          </p:cNvSpPr>
          <p:nvPr>
            <p:ph type="body" idx="2"/>
          </p:nvPr>
        </p:nvSpPr>
        <p:spPr>
          <a:xfrm>
            <a:off x="5521360" y="2362200"/>
            <a:ext cx="3383280" cy="3931920"/>
          </a:xfrm>
        </p:spPr>
        <p:txBody>
          <a:bodyPr/>
          <a:lstStyle/>
          <a:p>
            <a:pPr marL="294894" indent="-285750">
              <a:buFont typeface="Arial" pitchFamily="34" charset="0"/>
              <a:buChar char="•"/>
            </a:pPr>
            <a:r>
              <a:rPr lang="en-US" dirty="0" smtClean="0"/>
              <a:t>Enter your address and phone number here.</a:t>
            </a:r>
          </a:p>
          <a:p>
            <a:pPr marL="294894" indent="-285750">
              <a:buFont typeface="Arial" pitchFamily="34" charset="0"/>
              <a:buChar char="•"/>
            </a:pPr>
            <a:endParaRPr lang="en-US" dirty="0"/>
          </a:p>
          <a:p>
            <a:endParaRPr lang="en-US" dirty="0" smtClean="0"/>
          </a:p>
        </p:txBody>
      </p:sp>
      <p:sp>
        <p:nvSpPr>
          <p:cNvPr id="5" name="Left Arrow 4"/>
          <p:cNvSpPr/>
          <p:nvPr/>
        </p:nvSpPr>
        <p:spPr>
          <a:xfrm>
            <a:off x="3200400" y="53340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071480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47800"/>
            <a:ext cx="3383280" cy="5173495"/>
          </a:xfrm>
        </p:spPr>
        <p:txBody>
          <a:bodyPr>
            <a:normAutofit/>
          </a:bodyPr>
          <a:lstStyle/>
          <a:p>
            <a:endParaRPr lang="en-US" dirty="0" smtClean="0"/>
          </a:p>
          <a:p>
            <a:endParaRPr lang="en-US" dirty="0" smtClean="0"/>
          </a:p>
          <a:p>
            <a:endParaRPr lang="en-US" dirty="0"/>
          </a:p>
          <a:p>
            <a:endParaRPr lang="en-US" dirty="0" smtClean="0"/>
          </a:p>
          <a:p>
            <a:r>
              <a:rPr lang="en-US" dirty="0" smtClean="0"/>
              <a:t>Enter the Court case number here.</a:t>
            </a:r>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354889" y="2265841"/>
            <a:ext cx="525778"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374873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r>
              <a:rPr lang="en-US" b="1" dirty="0" smtClean="0"/>
              <a:t>Item 1.  </a:t>
            </a:r>
            <a:r>
              <a:rPr lang="en-US" dirty="0" smtClean="0"/>
              <a:t>Check the box that represents who you are in the case.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774958" y="25300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772758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r>
              <a:rPr lang="en-US" b="1" dirty="0" smtClean="0"/>
              <a:t>Item 2.  </a:t>
            </a:r>
            <a:r>
              <a:rPr lang="en-US" dirty="0" smtClean="0"/>
              <a:t>Check this box if your Request for Order is regarding child support only and Child Support Services (County of Orange) is involved in your case.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55358" y="27586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837870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r>
              <a:rPr lang="en-US" b="1" dirty="0" smtClean="0"/>
              <a:t>Item 3.  </a:t>
            </a:r>
            <a:r>
              <a:rPr lang="en-US" dirty="0" smtClean="0"/>
              <a:t>Check this box if you don’t check box 2.</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55357" y="3117064"/>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836373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r>
              <a:rPr lang="en-US" b="1" dirty="0" smtClean="0"/>
              <a:t>Item 3.a.  </a:t>
            </a:r>
            <a:r>
              <a:rPr lang="en-US" dirty="0" smtClean="0"/>
              <a:t>Enter the address of the party who is being served by mail here.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521443" y="3833829"/>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940091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3.b.  </a:t>
            </a:r>
            <a:r>
              <a:rPr lang="en-US" dirty="0" smtClean="0"/>
              <a:t>Check one of these boxes to indicate how you know the address is correct.  If you check (6), in the space provided, describe how you know the address.  If you need more space, attach a page labeled “Attachment 3b(6).”</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880367" y="419221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172046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a:t>E</a:t>
            </a:r>
            <a:r>
              <a:rPr lang="en-US" dirty="0" smtClean="0"/>
              <a:t>nter the date, print your name, and provide your signature here.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860557" y="58066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0487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dirty="0" smtClean="0"/>
              <a:t>Someone over the age of 18 who is not a party to the case needs to perform your actual service (i.e., placing a copy of the documents you filed into a Post Office mail box) for you.  </a:t>
            </a:r>
            <a:r>
              <a:rPr lang="en-US" b="1" dirty="0" smtClean="0"/>
              <a:t>California law does not permit you to do your own service</a:t>
            </a:r>
            <a:r>
              <a:rPr lang="en-US" dirty="0" smtClean="0"/>
              <a:t>.</a:t>
            </a:r>
          </a:p>
          <a:p>
            <a:endParaRPr lang="en-US" dirty="0"/>
          </a:p>
          <a:p>
            <a:r>
              <a:rPr lang="en-US" dirty="0" smtClean="0"/>
              <a:t>That person (the “server”) will complete this form, which you must then have filed with the court.</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00532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dirty="0" smtClean="0"/>
              <a:t>Enter your information, the party names and the case number.</a:t>
            </a:r>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022357" y="383904"/>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Left Arrow 6"/>
          <p:cNvSpPr/>
          <p:nvPr/>
        </p:nvSpPr>
        <p:spPr>
          <a:xfrm rot="19180041">
            <a:off x="3146525" y="15394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Left Arrow 8"/>
          <p:cNvSpPr/>
          <p:nvPr/>
        </p:nvSpPr>
        <p:spPr>
          <a:xfrm rot="19180041">
            <a:off x="4597643" y="149400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383512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dirty="0" smtClean="0"/>
              <a:t>Enter the date, time and courtroom (Dept.) for the hearing here.</a:t>
            </a:r>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168414" y="17680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87077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99" y="190130"/>
            <a:ext cx="5120469"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13104"/>
          </a:xfrm>
        </p:spPr>
        <p:txBody>
          <a:bodyPr>
            <a:normAutofit/>
          </a:bodyPr>
          <a:lstStyle/>
          <a:p>
            <a:pPr algn="ctr"/>
            <a:r>
              <a:rPr lang="en-US" dirty="0" smtClean="0"/>
              <a:t>Request for Judicial Determination of Support Arrearages</a:t>
            </a:r>
            <a:br>
              <a:rPr lang="en-US" dirty="0" smtClean="0"/>
            </a:br>
            <a:r>
              <a:rPr lang="en-US" dirty="0" smtClean="0"/>
              <a:t>(page 1)</a:t>
            </a:r>
            <a:endParaRPr lang="en-US" dirty="0"/>
          </a:p>
        </p:txBody>
      </p:sp>
      <p:sp>
        <p:nvSpPr>
          <p:cNvPr id="3" name="Text Placeholder 2"/>
          <p:cNvSpPr>
            <a:spLocks noGrp="1"/>
          </p:cNvSpPr>
          <p:nvPr>
            <p:ph type="body" idx="2"/>
          </p:nvPr>
        </p:nvSpPr>
        <p:spPr>
          <a:xfrm>
            <a:off x="5521360" y="2362200"/>
            <a:ext cx="3383280" cy="3931920"/>
          </a:xfrm>
        </p:spPr>
        <p:txBody>
          <a:bodyPr/>
          <a:lstStyle/>
          <a:p>
            <a:pPr marL="294894" indent="-285750">
              <a:buFont typeface="Arial" pitchFamily="34" charset="0"/>
              <a:buChar char="•"/>
            </a:pPr>
            <a:r>
              <a:rPr lang="en-US" dirty="0"/>
              <a:t>“IN PRO PER” means you do not have an attorney, but are representing yourself.  Enter this on this line.</a:t>
            </a:r>
          </a:p>
          <a:p>
            <a:pPr marL="294894" indent="-285750">
              <a:buFont typeface="Arial" pitchFamily="34" charset="0"/>
              <a:buChar char="•"/>
            </a:pPr>
            <a:endParaRPr lang="en-US" dirty="0"/>
          </a:p>
          <a:p>
            <a:pPr marL="294894" indent="-285750">
              <a:buFont typeface="Arial" pitchFamily="34" charset="0"/>
              <a:buChar char="•"/>
            </a:pPr>
            <a:r>
              <a:rPr lang="en-US" dirty="0"/>
              <a:t>If Child Support Services is involved, you will have a CSS case number, which should be entered here.</a:t>
            </a:r>
          </a:p>
          <a:p>
            <a:pPr marL="294894" indent="-285750">
              <a:buFont typeface="Arial" pitchFamily="34" charset="0"/>
              <a:buChar char="•"/>
            </a:pPr>
            <a:endParaRPr lang="en-US" dirty="0"/>
          </a:p>
          <a:p>
            <a:endParaRPr lang="en-US" dirty="0" smtClean="0"/>
          </a:p>
        </p:txBody>
      </p:sp>
      <p:sp>
        <p:nvSpPr>
          <p:cNvPr id="5" name="Left Arrow 4"/>
          <p:cNvSpPr/>
          <p:nvPr/>
        </p:nvSpPr>
        <p:spPr>
          <a:xfrm>
            <a:off x="2286000" y="918832"/>
            <a:ext cx="457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4933508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r>
              <a:rPr lang="en-US" b="1" dirty="0" smtClean="0"/>
              <a:t>Item 2.  </a:t>
            </a:r>
            <a:r>
              <a:rPr lang="en-US" dirty="0" smtClean="0"/>
              <a:t>The person who mails the documents for you  (the “server”) will enter their address here.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774957" y="27586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967299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r>
              <a:rPr lang="en-US" dirty="0" smtClean="0"/>
              <a:t>The address of the person who does your service for you (the server) is entered here (by the server)</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597643" y="29110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55596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3.  </a:t>
            </a:r>
            <a:r>
              <a:rPr lang="en-US" dirty="0" smtClean="0"/>
              <a:t>Enter the name(s) of the actual document(s) served here (e.g., Request for Order and Supporting Declaration, Income and Expense Declaration, blank responsive pleadings).</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645728" y="3356758"/>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2482880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r>
              <a:rPr lang="en-US" b="1" dirty="0" smtClean="0"/>
              <a:t>Item 3.a and b.  </a:t>
            </a:r>
            <a:r>
              <a:rPr lang="en-US" dirty="0" smtClean="0"/>
              <a:t>The server will check one of these two boxes, depending on how the documents are mailed.</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641406" y="39778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948231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4.a.  </a:t>
            </a:r>
            <a:r>
              <a:rPr lang="en-US" dirty="0" smtClean="0"/>
              <a:t>Enter the name of the person to whom the documents were mailed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031756" y="4663684"/>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7918854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4.b.  </a:t>
            </a:r>
            <a:r>
              <a:rPr lang="en-US" dirty="0" smtClean="0"/>
              <a:t>Enter the address that the documents were mailed to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1979109" y="47398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0563305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r>
              <a:rPr lang="en-US" b="1" dirty="0" smtClean="0"/>
              <a:t>Item 4.c.  </a:t>
            </a:r>
            <a:r>
              <a:rPr lang="en-US" dirty="0" smtClean="0"/>
              <a:t>Your server enters the date on which the documents were mailed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301240" y="49684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9989044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r>
              <a:rPr lang="en-US" b="1" dirty="0" smtClean="0"/>
              <a:t>Item 4.d.  </a:t>
            </a:r>
            <a:r>
              <a:rPr lang="en-US" dirty="0" smtClean="0"/>
              <a:t>Your server enters the city and state where the documents were mailed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470157" y="51208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2415044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r>
              <a:rPr lang="en-US" b="1" dirty="0" smtClean="0"/>
              <a:t>Item 5.  </a:t>
            </a:r>
            <a:r>
              <a:rPr lang="en-US" dirty="0" smtClean="0"/>
              <a:t>This box is checked if a Declaration Regarding Address Verification was completed and filed.  A copy of that Declaration should be attached to the Proof of Service. </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79158" y="51970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7322307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lnSpcReduction="10000"/>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r>
              <a:rPr lang="en-US" dirty="0" smtClean="0"/>
              <a:t>The server dates, prints their name, and signs the proof of service here.</a:t>
            </a:r>
          </a:p>
          <a:p>
            <a:endParaRPr lang="en-US" dirty="0"/>
          </a:p>
          <a:p>
            <a:r>
              <a:rPr lang="en-US" dirty="0" smtClean="0"/>
              <a:t>The Proof of Service must then be filed with the Court.</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869957" y="593382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704964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99" y="190130"/>
            <a:ext cx="5120469"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13104"/>
          </a:xfrm>
        </p:spPr>
        <p:txBody>
          <a:bodyPr>
            <a:normAutofit/>
          </a:bodyPr>
          <a:lstStyle/>
          <a:p>
            <a:pPr algn="ctr"/>
            <a:r>
              <a:rPr lang="en-US" dirty="0" smtClean="0"/>
              <a:t>Request for Judicial Determination of Support Arrearages</a:t>
            </a:r>
            <a:br>
              <a:rPr lang="en-US" dirty="0" smtClean="0"/>
            </a:br>
            <a:r>
              <a:rPr lang="en-US" dirty="0" smtClean="0"/>
              <a:t>(page 1)</a:t>
            </a:r>
            <a:endParaRPr lang="en-US" dirty="0"/>
          </a:p>
        </p:txBody>
      </p:sp>
      <p:sp>
        <p:nvSpPr>
          <p:cNvPr id="3" name="Text Placeholder 2"/>
          <p:cNvSpPr>
            <a:spLocks noGrp="1"/>
          </p:cNvSpPr>
          <p:nvPr>
            <p:ph type="body" idx="2"/>
          </p:nvPr>
        </p:nvSpPr>
        <p:spPr>
          <a:xfrm>
            <a:off x="5521360" y="2362200"/>
            <a:ext cx="3383280" cy="3931920"/>
          </a:xfrm>
        </p:spPr>
        <p:txBody>
          <a:bodyPr/>
          <a:lstStyle/>
          <a:p>
            <a:pPr marL="294894" indent="-285750">
              <a:buFont typeface="Arial" pitchFamily="34" charset="0"/>
              <a:buChar char="•"/>
            </a:pPr>
            <a:r>
              <a:rPr lang="en-US" dirty="0"/>
              <a:t>Enter this information on the form.</a:t>
            </a:r>
          </a:p>
          <a:p>
            <a:pPr marL="294894" indent="-285750">
              <a:buFont typeface="Arial" pitchFamily="34" charset="0"/>
              <a:buChar char="•"/>
            </a:pPr>
            <a:endParaRPr lang="en-US" dirty="0"/>
          </a:p>
          <a:p>
            <a:endParaRPr lang="en-US" dirty="0" smtClean="0"/>
          </a:p>
        </p:txBody>
      </p:sp>
      <p:sp>
        <p:nvSpPr>
          <p:cNvPr id="5" name="Left Arrow 4"/>
          <p:cNvSpPr/>
          <p:nvPr/>
        </p:nvSpPr>
        <p:spPr>
          <a:xfrm>
            <a:off x="3048000" y="1447800"/>
            <a:ext cx="457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117747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r>
              <a:rPr lang="en-US" dirty="0" smtClean="0"/>
              <a:t>Someone over the age of 18 who is not a party to the case needs to do your actual service for you. </a:t>
            </a:r>
            <a:r>
              <a:rPr lang="en-US" b="1" dirty="0"/>
              <a:t>California law does not permit you to do your own service</a:t>
            </a:r>
            <a:r>
              <a:rPr lang="en-US" dirty="0"/>
              <a:t>.</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908491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r>
              <a:rPr lang="en-US" dirty="0"/>
              <a:t>Enter your information, the party names and the case number.</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688989" y="250513"/>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Left Arrow 6"/>
          <p:cNvSpPr/>
          <p:nvPr/>
        </p:nvSpPr>
        <p:spPr>
          <a:xfrm rot="19180041">
            <a:off x="3450989" y="1757552"/>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Left Arrow 8"/>
          <p:cNvSpPr/>
          <p:nvPr/>
        </p:nvSpPr>
        <p:spPr>
          <a:xfrm rot="19180041">
            <a:off x="5307839" y="1790611"/>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358797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r>
              <a:rPr lang="en-US" dirty="0" smtClean="0"/>
              <a:t>Enter the date, time and place of the hearing here.</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496284" y="1943188"/>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1549492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r>
              <a:rPr lang="en-US" b="1" dirty="0" smtClean="0"/>
              <a:t>Item 2.  </a:t>
            </a:r>
            <a:r>
              <a:rPr lang="en-US" dirty="0" smtClean="0"/>
              <a:t>The server enters the name of the person served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1850789" y="2628989"/>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954893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r>
              <a:rPr lang="en-US" b="1" dirty="0" smtClean="0"/>
              <a:t>Item 3.  </a:t>
            </a:r>
            <a:r>
              <a:rPr lang="en-US" dirty="0" smtClean="0"/>
              <a:t>Enter the name of the documents being served  (e.g., Request for Order, Income and Expense Declaration, blank responsive pleadings).</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136788" y="3080832"/>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305707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r>
              <a:rPr lang="en-US" b="1" dirty="0" smtClean="0"/>
              <a:t>Item 4.  </a:t>
            </a:r>
            <a:r>
              <a:rPr lang="en-US" dirty="0" smtClean="0"/>
              <a:t>The server enters the date, time, and address where the other party was served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414451" y="3543389"/>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8707542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5.  </a:t>
            </a:r>
            <a:r>
              <a:rPr lang="en-US" dirty="0" smtClean="0"/>
              <a:t>The category of the person performing the service is indicated by checking the appropriate box (usually “a”).</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255579" y="4362796"/>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2542302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b="1" dirty="0" smtClean="0"/>
          </a:p>
          <a:p>
            <a:endParaRPr lang="en-US" b="1" dirty="0"/>
          </a:p>
          <a:p>
            <a:r>
              <a:rPr lang="en-US" b="1" dirty="0" smtClean="0"/>
              <a:t>Item 6.  </a:t>
            </a:r>
            <a:r>
              <a:rPr lang="en-US" dirty="0" smtClean="0"/>
              <a:t>The server enters her/his name, address and telephone number here.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073790" y="4991189"/>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7763506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r>
              <a:rPr lang="en-US" b="1" dirty="0" smtClean="0"/>
              <a:t>Item 7.  </a:t>
            </a:r>
            <a:r>
              <a:rPr lang="en-US" dirty="0" smtClean="0"/>
              <a:t>If the server is not a California sheriff or marshal, this box needs to be checked.</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55390" y="5524588"/>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9235187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r>
              <a:rPr lang="en-US" dirty="0" smtClean="0"/>
              <a:t>The server dates, prints his/her name, and provides a signature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450989" y="5905589"/>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6575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99" y="190130"/>
            <a:ext cx="5120469"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13104"/>
          </a:xfrm>
        </p:spPr>
        <p:txBody>
          <a:bodyPr>
            <a:normAutofit/>
          </a:bodyPr>
          <a:lstStyle/>
          <a:p>
            <a:pPr algn="ctr"/>
            <a:r>
              <a:rPr lang="en-US" dirty="0"/>
              <a:t>Request for Judicial Determination of Support Arrearages</a:t>
            </a:r>
            <a:br>
              <a:rPr lang="en-US" dirty="0"/>
            </a:br>
            <a:r>
              <a:rPr lang="en-US" dirty="0"/>
              <a:t>(page 1)</a:t>
            </a:r>
          </a:p>
        </p:txBody>
      </p:sp>
      <p:sp>
        <p:nvSpPr>
          <p:cNvPr id="3" name="Text Placeholder 2"/>
          <p:cNvSpPr>
            <a:spLocks noGrp="1"/>
          </p:cNvSpPr>
          <p:nvPr>
            <p:ph type="body" idx="2"/>
          </p:nvPr>
        </p:nvSpPr>
        <p:spPr>
          <a:xfrm>
            <a:off x="5521360" y="2209800"/>
            <a:ext cx="3383280" cy="4084320"/>
          </a:xfrm>
        </p:spPr>
        <p:txBody>
          <a:bodyPr/>
          <a:lstStyle/>
          <a:p>
            <a:pPr marL="294894" indent="-285750">
              <a:buFont typeface="Arial" pitchFamily="34" charset="0"/>
              <a:buChar char="•"/>
            </a:pPr>
            <a:r>
              <a:rPr lang="en-US" dirty="0" smtClean="0"/>
              <a:t>Enter the Petitioner’s Name, Respondent’s name, and (if appropriate) the Other Parent’s name here.</a:t>
            </a:r>
          </a:p>
          <a:p>
            <a:pPr marL="294894" indent="-285750">
              <a:buFont typeface="Arial" pitchFamily="34" charset="0"/>
              <a:buChar char="•"/>
            </a:pPr>
            <a:endParaRPr lang="en-US" dirty="0"/>
          </a:p>
          <a:p>
            <a:pPr marL="294894" indent="-285750">
              <a:buFont typeface="Arial" pitchFamily="34" charset="0"/>
              <a:buChar char="•"/>
            </a:pPr>
            <a:r>
              <a:rPr lang="en-US" dirty="0" smtClean="0"/>
              <a:t>Note:  Use another filed document for this.  The case caption does not change.  If you are the Respondent named in the original filing document in the case, you will always be the Respondent, even if you are the one filing the Request.</a:t>
            </a:r>
          </a:p>
        </p:txBody>
      </p:sp>
      <p:sp>
        <p:nvSpPr>
          <p:cNvPr id="5" name="Left Arrow 4"/>
          <p:cNvSpPr/>
          <p:nvPr/>
        </p:nvSpPr>
        <p:spPr>
          <a:xfrm>
            <a:off x="2895600" y="175260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3075819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381000" y="762000"/>
            <a:ext cx="8355776" cy="5866447"/>
          </a:xfrm>
        </p:spPr>
        <p:txBody>
          <a:bodyPr>
            <a:normAutofit/>
          </a:bodyPr>
          <a:lstStyle/>
          <a:p>
            <a:pPr algn="ctr"/>
            <a:r>
              <a:rPr lang="en-US" sz="1600" b="1" dirty="0" smtClean="0"/>
              <a:t>Next Steps</a:t>
            </a:r>
          </a:p>
          <a:p>
            <a:endParaRPr lang="en-US" sz="1600" b="1" dirty="0"/>
          </a:p>
          <a:p>
            <a:r>
              <a:rPr lang="en-US" sz="1600" dirty="0" smtClean="0"/>
              <a:t>After you have completed all of your documents, you will need to make copies, as follows:</a:t>
            </a:r>
          </a:p>
          <a:p>
            <a:endParaRPr lang="en-US" sz="1600" dirty="0"/>
          </a:p>
          <a:p>
            <a:pPr marL="352044" indent="-342900">
              <a:buFont typeface="Arial" pitchFamily="34" charset="0"/>
              <a:buChar char="•"/>
            </a:pPr>
            <a:r>
              <a:rPr lang="en-US" sz="1600" dirty="0" smtClean="0"/>
              <a:t>The original is filed with the court.</a:t>
            </a:r>
          </a:p>
          <a:p>
            <a:pPr marL="352044" indent="-342900">
              <a:buFont typeface="Arial" pitchFamily="34" charset="0"/>
              <a:buChar char="•"/>
            </a:pPr>
            <a:r>
              <a:rPr lang="en-US" sz="1600" dirty="0" smtClean="0"/>
              <a:t>One copy is for your records.</a:t>
            </a:r>
          </a:p>
          <a:p>
            <a:pPr marL="352044" indent="-342900">
              <a:buFont typeface="Arial" pitchFamily="34" charset="0"/>
              <a:buChar char="•"/>
            </a:pPr>
            <a:r>
              <a:rPr lang="en-US" sz="1600" dirty="0" smtClean="0"/>
              <a:t>Another copy is for the other party in the case.</a:t>
            </a:r>
          </a:p>
          <a:p>
            <a:pPr marL="352044" indent="-342900">
              <a:buFont typeface="Arial" pitchFamily="34" charset="0"/>
              <a:buChar char="•"/>
            </a:pPr>
            <a:r>
              <a:rPr lang="en-US" sz="1600" dirty="0" smtClean="0"/>
              <a:t>If Child Support Services is involved, you will need an additional copy to be served on this agency.</a:t>
            </a:r>
          </a:p>
          <a:p>
            <a:pPr marL="352044" indent="-342900">
              <a:buFont typeface="Arial" pitchFamily="34" charset="0"/>
              <a:buChar char="•"/>
            </a:pPr>
            <a:r>
              <a:rPr lang="en-US" sz="1600" dirty="0" smtClean="0"/>
              <a:t>If the other party has an attorney of record, you will need an additional copy to be served on the attorney.</a:t>
            </a:r>
          </a:p>
          <a:p>
            <a:pPr marL="352044" indent="-342900">
              <a:buFont typeface="Arial" pitchFamily="34" charset="0"/>
              <a:buChar char="•"/>
            </a:pPr>
            <a:endParaRPr lang="en-US" sz="1600" dirty="0"/>
          </a:p>
          <a:p>
            <a:pPr marL="352044" indent="-342900">
              <a:buFont typeface="Arial" pitchFamily="34" charset="0"/>
              <a:buChar char="•"/>
            </a:pPr>
            <a:endParaRPr lang="en-US" sz="1600" dirty="0" smtClean="0"/>
          </a:p>
          <a:p>
            <a:r>
              <a:rPr lang="en-US" sz="1600" dirty="0" smtClean="0"/>
              <a:t>If you would like your documents reviewed prior to filing, you can bring them to the Self-Help Center at Lamoreaux Justice Center.</a:t>
            </a:r>
          </a:p>
          <a:p>
            <a:endParaRPr lang="en-US" sz="1600" dirty="0"/>
          </a:p>
          <a:p>
            <a:r>
              <a:rPr lang="en-US" sz="1600" dirty="0" smtClean="0"/>
              <a:t>You will file your documents in the Clerk’s Office at the Lamoreaux Justice Center (7</a:t>
            </a:r>
            <a:r>
              <a:rPr lang="en-US" sz="1600" baseline="30000" dirty="0" smtClean="0"/>
              <a:t>th</a:t>
            </a:r>
            <a:r>
              <a:rPr lang="en-US" sz="1600" dirty="0" smtClean="0"/>
              <a:t> Floor, Room 706).</a:t>
            </a:r>
            <a:endParaRPr lang="en-US" dirty="0" smtClean="0"/>
          </a:p>
        </p:txBody>
      </p:sp>
    </p:spTree>
    <p:extLst>
      <p:ext uri="{BB962C8B-B14F-4D97-AF65-F5344CB8AC3E}">
        <p14:creationId xmlns:p14="http://schemas.microsoft.com/office/powerpoint/2010/main" val="852025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32" y="152400"/>
            <a:ext cx="5120469"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89304"/>
          </a:xfrm>
        </p:spPr>
        <p:txBody>
          <a:bodyPr>
            <a:normAutofit/>
          </a:bodyPr>
          <a:lstStyle/>
          <a:p>
            <a:pPr algn="ctr"/>
            <a:r>
              <a:rPr lang="en-US" dirty="0"/>
              <a:t>Request for Judicial Determination of Support Arrearages</a:t>
            </a:r>
            <a:br>
              <a:rPr lang="en-US" dirty="0"/>
            </a:br>
            <a:r>
              <a:rPr lang="en-US" dirty="0"/>
              <a:t>(page 1)</a:t>
            </a:r>
          </a:p>
        </p:txBody>
      </p:sp>
      <p:sp>
        <p:nvSpPr>
          <p:cNvPr id="3" name="Text Placeholder 2"/>
          <p:cNvSpPr>
            <a:spLocks noGrp="1"/>
          </p:cNvSpPr>
          <p:nvPr>
            <p:ph type="body" idx="2"/>
          </p:nvPr>
        </p:nvSpPr>
        <p:spPr>
          <a:xfrm>
            <a:off x="5521360" y="2133600"/>
            <a:ext cx="3383280" cy="4160520"/>
          </a:xfrm>
        </p:spPr>
        <p:txBody>
          <a:bodyPr/>
          <a:lstStyle/>
          <a:p>
            <a:pPr marL="294894" indent="-285750">
              <a:buFont typeface="Arial" pitchFamily="34" charset="0"/>
              <a:buChar char="•"/>
            </a:pPr>
            <a:r>
              <a:rPr lang="en-US" dirty="0" smtClean="0"/>
              <a:t>Enter your court case number here.</a:t>
            </a:r>
          </a:p>
        </p:txBody>
      </p:sp>
      <p:sp>
        <p:nvSpPr>
          <p:cNvPr id="5" name="Left Arrow 4"/>
          <p:cNvSpPr/>
          <p:nvPr/>
        </p:nvSpPr>
        <p:spPr>
          <a:xfrm>
            <a:off x="4762501" y="2240872"/>
            <a:ext cx="5714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11031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32" y="152400"/>
            <a:ext cx="5120469"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89304"/>
          </a:xfrm>
        </p:spPr>
        <p:txBody>
          <a:bodyPr>
            <a:normAutofit/>
          </a:bodyPr>
          <a:lstStyle/>
          <a:p>
            <a:pPr algn="ctr"/>
            <a:r>
              <a:rPr lang="en-US" dirty="0"/>
              <a:t>Request for Judicial Determination of Support Arrearages</a:t>
            </a:r>
            <a:br>
              <a:rPr lang="en-US" dirty="0"/>
            </a:br>
            <a:r>
              <a:rPr lang="en-US" dirty="0"/>
              <a:t>(page 1)</a:t>
            </a:r>
          </a:p>
        </p:txBody>
      </p:sp>
      <p:sp>
        <p:nvSpPr>
          <p:cNvPr id="3" name="Text Placeholder 2"/>
          <p:cNvSpPr>
            <a:spLocks noGrp="1"/>
          </p:cNvSpPr>
          <p:nvPr>
            <p:ph type="body" idx="2"/>
          </p:nvPr>
        </p:nvSpPr>
        <p:spPr>
          <a:xfrm>
            <a:off x="5521360" y="2133600"/>
            <a:ext cx="3383280" cy="4160520"/>
          </a:xfrm>
        </p:spPr>
        <p:txBody>
          <a:bodyPr/>
          <a:lstStyle/>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r>
              <a:rPr lang="en-US" dirty="0" smtClean="0"/>
              <a:t>Check this box.</a:t>
            </a:r>
          </a:p>
        </p:txBody>
      </p:sp>
      <p:sp>
        <p:nvSpPr>
          <p:cNvPr id="5" name="Left Arrow 4"/>
          <p:cNvSpPr/>
          <p:nvPr/>
        </p:nvSpPr>
        <p:spPr>
          <a:xfrm rot="19403409">
            <a:off x="1162306" y="2868340"/>
            <a:ext cx="4952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7614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32" y="152400"/>
            <a:ext cx="5120469"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1289304"/>
          </a:xfrm>
        </p:spPr>
        <p:txBody>
          <a:bodyPr>
            <a:normAutofit/>
          </a:bodyPr>
          <a:lstStyle/>
          <a:p>
            <a:pPr algn="ctr"/>
            <a:r>
              <a:rPr lang="en-US" dirty="0"/>
              <a:t>Request for Judicial Determination of Support Arrearages</a:t>
            </a:r>
            <a:br>
              <a:rPr lang="en-US" dirty="0"/>
            </a:br>
            <a:r>
              <a:rPr lang="en-US" dirty="0"/>
              <a:t>(page 1)</a:t>
            </a:r>
          </a:p>
        </p:txBody>
      </p:sp>
      <p:sp>
        <p:nvSpPr>
          <p:cNvPr id="3" name="Text Placeholder 2"/>
          <p:cNvSpPr>
            <a:spLocks noGrp="1"/>
          </p:cNvSpPr>
          <p:nvPr>
            <p:ph type="body" idx="2"/>
          </p:nvPr>
        </p:nvSpPr>
        <p:spPr>
          <a:xfrm>
            <a:off x="5521360" y="2133600"/>
            <a:ext cx="3383280" cy="4160520"/>
          </a:xfrm>
        </p:spPr>
        <p:txBody>
          <a:bodyPr/>
          <a:lstStyle/>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r>
              <a:rPr lang="en-US" dirty="0" smtClean="0"/>
              <a:t>Check this box.</a:t>
            </a:r>
          </a:p>
        </p:txBody>
      </p:sp>
      <p:sp>
        <p:nvSpPr>
          <p:cNvPr id="5" name="Left Arrow 4"/>
          <p:cNvSpPr/>
          <p:nvPr/>
        </p:nvSpPr>
        <p:spPr>
          <a:xfrm rot="19403409">
            <a:off x="324106" y="3401739"/>
            <a:ext cx="495299"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980214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5E3398AD7DBBE47BF90C8A8E8454347" ma:contentTypeVersion="0" ma:contentTypeDescription="Create a new document." ma:contentTypeScope="" ma:versionID="496fdde71d355b5709511b3f4838510e">
  <xsd:schema xmlns:xsd="http://www.w3.org/2001/XMLSchema" xmlns:xs="http://www.w3.org/2001/XMLSchema" xmlns:p="http://schemas.microsoft.com/office/2006/metadata/properties" targetNamespace="http://schemas.microsoft.com/office/2006/metadata/properties" ma:root="true" ma:fieldsID="c486719921af08a00f8ec0954cf6fb1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1136CD-1E47-4FDF-B0DF-EE2DA2006B5E}">
  <ds:schemaRefs>
    <ds:schemaRef ds:uri="http://schemas.microsoft.com/sharepoint/v3/contenttype/forms"/>
  </ds:schemaRefs>
</ds:datastoreItem>
</file>

<file path=customXml/itemProps2.xml><?xml version="1.0" encoding="utf-8"?>
<ds:datastoreItem xmlns:ds="http://schemas.openxmlformats.org/officeDocument/2006/customXml" ds:itemID="{838E88D1-F803-4087-8346-324293A7CE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E144A06-FB2A-4E93-8A3F-55BD5210595F}">
  <ds:schemaRefs>
    <ds:schemaRef ds:uri="http://schemas.openxmlformats.org/package/2006/metadata/core-properties"/>
    <ds:schemaRef ds:uri="http://purl.org/dc/elements/1.1/"/>
    <ds:schemaRef ds:uri="http://purl.org/dc/dcmitype/"/>
    <ds:schemaRef ds:uri="http://schemas.microsoft.com/office/2006/documentManagement/types"/>
    <ds:schemaRef ds:uri="http://schemas.microsoft.com/office/2006/metadata/properties"/>
    <ds:schemaRef ds:uri="http://www.w3.org/XML/1998/namespace"/>
    <ds:schemaRef ds:uri="http://purl.org/dc/term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Urban</Template>
  <TotalTime>1879</TotalTime>
  <Words>2109</Words>
  <Application>Microsoft Office PowerPoint</Application>
  <PresentationFormat>On-screen Show (4:3)</PresentationFormat>
  <Paragraphs>1210</Paragraphs>
  <Slides>60</Slides>
  <Notes>23</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Urban</vt:lpstr>
      <vt:lpstr>How to Prepare Court Forms to Request a Judicial Determination of Support Arrearages</vt:lpstr>
      <vt:lpstr>PowerPoint Presentation</vt:lpstr>
      <vt:lpstr>Request for Judicial Determination of Support Arrearages (page 1)</vt:lpstr>
      <vt:lpstr>Request for Judicial Determination of Support Arrearages (page 1)</vt:lpstr>
      <vt:lpstr>Request for Judicial Determination of Support Arrearages (page 1)</vt:lpstr>
      <vt:lpstr>Request for Judicial Determination of Support Arrearages (page 1)</vt:lpstr>
      <vt:lpstr>Request for Judicial Determination of Support Arrearages (page 1)</vt:lpstr>
      <vt:lpstr>Request for Judicial Determination of Support Arrearages (page 1)</vt:lpstr>
      <vt:lpstr>Request for Judicial Determination of Support Arrearages (page 1)</vt:lpstr>
      <vt:lpstr>Request for Judicial Determination of Support Arrearages (page 2)</vt:lpstr>
      <vt:lpstr>PowerPoint Presentation</vt:lpstr>
      <vt:lpstr>Declaration of Payment History </vt:lpstr>
      <vt:lpstr>Declaration of Payment History </vt:lpstr>
      <vt:lpstr>Declaration of Payment History </vt:lpstr>
      <vt:lpstr>Declaration of Payment History </vt:lpstr>
      <vt:lpstr>Declaration of Payment History </vt:lpstr>
      <vt:lpstr>Declaration of Payment History </vt:lpstr>
      <vt:lpstr>Payment History Attachment</vt:lpstr>
      <vt:lpstr>Payment History Attachment</vt:lpstr>
      <vt:lpstr>Payment History Attachment</vt:lpstr>
      <vt:lpstr>Payment History Attachment</vt:lpstr>
      <vt:lpstr>Payment History Attachment</vt:lpstr>
      <vt:lpstr>Payment History Attachment</vt:lpstr>
      <vt:lpstr>Declaration of Payment History </vt:lpstr>
      <vt:lpstr>Declaration of Payment History </vt:lpstr>
      <vt:lpstr>Declaration of Payment History </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Personal Service</vt:lpstr>
      <vt:lpstr>Proof of Personal Service</vt:lpstr>
      <vt:lpstr>Proof of Personal Service</vt:lpstr>
      <vt:lpstr>Proof of Personal Service</vt:lpstr>
      <vt:lpstr>Proof of Personal Service</vt:lpstr>
      <vt:lpstr>Proof of Personal Service</vt:lpstr>
      <vt:lpstr>Proof of Personal Service</vt:lpstr>
      <vt:lpstr>Proof of Personal Service</vt:lpstr>
      <vt:lpstr>Proof of Personal Service</vt:lpstr>
      <vt:lpstr>Proof of Personal Service</vt:lpstr>
      <vt:lpstr>PowerPoint Presentation</vt:lpstr>
    </vt:vector>
  </TitlesOfParts>
  <Company>Superior Court of CA, County of Orange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Prepare a Request for Judicial Determination of Support Arrearages</dc:title>
  <dc:creator>aglover</dc:creator>
  <cp:lastModifiedBy>lland</cp:lastModifiedBy>
  <cp:revision>84</cp:revision>
  <dcterms:created xsi:type="dcterms:W3CDTF">2012-05-14T15:36:29Z</dcterms:created>
  <dcterms:modified xsi:type="dcterms:W3CDTF">2012-12-21T00:18:35Z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0x010100B5E3398AD7DBBE47BF90C8A8E8454347</vt:lpwstr>
  </property>
</Properties>
</file>