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47"/>
  </p:notesMasterIdLst>
  <p:sldIdLst>
    <p:sldId id="256" r:id="rId5"/>
    <p:sldId id="373" r:id="rId6"/>
    <p:sldId id="374" r:id="rId7"/>
    <p:sldId id="375" r:id="rId8"/>
    <p:sldId id="376" r:id="rId9"/>
    <p:sldId id="377" r:id="rId10"/>
    <p:sldId id="378" r:id="rId11"/>
    <p:sldId id="379" r:id="rId12"/>
    <p:sldId id="380" r:id="rId13"/>
    <p:sldId id="381" r:id="rId14"/>
    <p:sldId id="382" r:id="rId15"/>
    <p:sldId id="383" r:id="rId16"/>
    <p:sldId id="384" r:id="rId17"/>
    <p:sldId id="385" r:id="rId18"/>
    <p:sldId id="386" r:id="rId19"/>
    <p:sldId id="387" r:id="rId20"/>
    <p:sldId id="388" r:id="rId21"/>
    <p:sldId id="389" r:id="rId22"/>
    <p:sldId id="390" r:id="rId23"/>
    <p:sldId id="391" r:id="rId24"/>
    <p:sldId id="392" r:id="rId25"/>
    <p:sldId id="393" r:id="rId26"/>
    <p:sldId id="394" r:id="rId27"/>
    <p:sldId id="395" r:id="rId28"/>
    <p:sldId id="396" r:id="rId29"/>
    <p:sldId id="397" r:id="rId30"/>
    <p:sldId id="398" r:id="rId31"/>
    <p:sldId id="399" r:id="rId32"/>
    <p:sldId id="400" r:id="rId33"/>
    <p:sldId id="401" r:id="rId34"/>
    <p:sldId id="402" r:id="rId35"/>
    <p:sldId id="403" r:id="rId36"/>
    <p:sldId id="404" r:id="rId37"/>
    <p:sldId id="405" r:id="rId38"/>
    <p:sldId id="406" r:id="rId39"/>
    <p:sldId id="407" r:id="rId40"/>
    <p:sldId id="408" r:id="rId41"/>
    <p:sldId id="409" r:id="rId42"/>
    <p:sldId id="410" r:id="rId43"/>
    <p:sldId id="411" r:id="rId44"/>
    <p:sldId id="412" r:id="rId45"/>
    <p:sldId id="413"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2564A9-DBD4-4E65-82CC-D53078418C43}" type="datetimeFigureOut">
              <a:rPr lang="en-US" smtClean="0"/>
              <a:t>12/20/2012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892B9E-4EF8-43AA-9035-141B454B5AAF}" type="slidenum">
              <a:rPr lang="en-US" smtClean="0"/>
              <a:t>‹#›</a:t>
            </a:fld>
            <a:endParaRPr lang="en-US" dirty="0"/>
          </a:p>
        </p:txBody>
      </p:sp>
    </p:spTree>
    <p:extLst>
      <p:ext uri="{BB962C8B-B14F-4D97-AF65-F5344CB8AC3E}">
        <p14:creationId xmlns:p14="http://schemas.microsoft.com/office/powerpoint/2010/main" val="17111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51B86-D978-46EC-8D85-4C9902109F6C}" type="datetimeFigureOut">
              <a:rPr lang="en-US" smtClean="0"/>
              <a:t>12/20/2012</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2D77F5F-2DD6-4887-B87E-808BB29256A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51B86-D978-46EC-8D85-4C9902109F6C}" type="datetimeFigureOut">
              <a:rPr lang="en-US" smtClean="0"/>
              <a:t>12/20/2012</a:t>
            </a:fld>
            <a:endParaRPr lang="en-US" dirty="0"/>
          </a:p>
        </p:txBody>
      </p:sp>
      <p:sp>
        <p:nvSpPr>
          <p:cNvPr id="27" name="Slide Number Placeholder 26"/>
          <p:cNvSpPr>
            <a:spLocks noGrp="1"/>
          </p:cNvSpPr>
          <p:nvPr>
            <p:ph type="sldNum" sz="quarter" idx="11"/>
          </p:nvPr>
        </p:nvSpPr>
        <p:spPr/>
        <p:txBody>
          <a:bodyPr rtlCol="0"/>
          <a:lstStyle/>
          <a:p>
            <a:fld id="{D2D77F5F-2DD6-4887-B87E-808BB29256A6}"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51B86-D978-46EC-8D85-4C9902109F6C}" type="datetimeFigureOut">
              <a:rPr lang="en-US" smtClean="0"/>
              <a:t>12/20/2012</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D2D77F5F-2DD6-4887-B87E-808BB29256A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51B86-D978-46EC-8D85-4C9902109F6C}" type="datetimeFigureOut">
              <a:rPr lang="en-US" smtClean="0"/>
              <a:t>12/20/2012</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2D77F5F-2DD6-4887-B87E-808BB29256A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www.courts.ca.gov/documents/fl430.pdf" TargetMode="External"/><Relationship Id="rId2" Type="http://schemas.openxmlformats.org/officeDocument/2006/relationships/hyperlink" Target="http://www.courts.ca.gov/documents/fl195.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458200" cy="3186113"/>
          </a:xfrm>
        </p:spPr>
        <p:txBody>
          <a:bodyPr>
            <a:normAutofit/>
          </a:bodyPr>
          <a:lstStyle/>
          <a:p>
            <a:pPr algn="ctr"/>
            <a:r>
              <a:rPr lang="en-US" dirty="0" smtClean="0"/>
              <a:t>How to Prepare an Income Withholding Order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114800"/>
            <a:ext cx="1905000" cy="1905000"/>
          </a:xfrm>
          <a:prstGeom prst="rect">
            <a:avLst/>
          </a:prstGeom>
        </p:spPr>
      </p:pic>
      <p:sp>
        <p:nvSpPr>
          <p:cNvPr id="6" name="Subtitle 2"/>
          <p:cNvSpPr>
            <a:spLocks noGrp="1"/>
          </p:cNvSpPr>
          <p:nvPr>
            <p:ph type="subTitle" idx="1"/>
          </p:nvPr>
        </p:nvSpPr>
        <p:spPr>
          <a:xfrm>
            <a:off x="2971800" y="4419600"/>
            <a:ext cx="5943600" cy="1499616"/>
          </a:xfrm>
        </p:spPr>
        <p:txBody>
          <a:bodyPr>
            <a:normAutofit fontScale="85000" lnSpcReduction="20000"/>
          </a:bodyPr>
          <a:lstStyle/>
          <a:p>
            <a:pPr algn="ctr"/>
            <a:r>
              <a:rPr lang="en-US" b="1" dirty="0" smtClean="0"/>
              <a:t>SUPERIOR COURT OF CALIFORNIA</a:t>
            </a:r>
          </a:p>
          <a:p>
            <a:pPr algn="ctr"/>
            <a:r>
              <a:rPr lang="en-US" b="1" dirty="0" smtClean="0"/>
              <a:t>COUNTY OF ORANGE</a:t>
            </a:r>
          </a:p>
          <a:p>
            <a:pPr algn="ctr"/>
            <a:endParaRPr lang="en-US" b="1" dirty="0"/>
          </a:p>
          <a:p>
            <a:pPr algn="ctr"/>
            <a:r>
              <a:rPr lang="en-US" b="1" dirty="0" smtClean="0"/>
              <a:t>SELF-HELP CENTER/</a:t>
            </a:r>
          </a:p>
          <a:p>
            <a:pPr algn="ctr"/>
            <a:r>
              <a:rPr lang="en-US" b="1" dirty="0" smtClean="0"/>
              <a:t>FAMILY LAW FACILITATOR OFFICE</a:t>
            </a:r>
            <a:endParaRPr lang="en-US" b="1" dirty="0"/>
          </a:p>
        </p:txBody>
      </p:sp>
    </p:spTree>
    <p:extLst>
      <p:ext uri="{BB962C8B-B14F-4D97-AF65-F5344CB8AC3E}">
        <p14:creationId xmlns:p14="http://schemas.microsoft.com/office/powerpoint/2010/main" val="1088648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the short case title for your case (Petitioner’s last name v. Respondent’s last name here.</a:t>
            </a:r>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485569" y="1628126"/>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05042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If Child Support Services (CSS or DCSS) is involved in your case, enter the CSS case number here.</a:t>
            </a:r>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756498" y="1780527"/>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98193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the employer or income withholder’s name here.</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1777244" y="21615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5233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the employer or income withholder’s address here.</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1803293" y="2379955"/>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791274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the last name, first name and middle name (in that order) of the person whose wages will be affected by the order (Employee/Obligor) here.</a:t>
            </a:r>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825244" y="1943100"/>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185600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endParaRPr lang="en-US" dirty="0" smtClean="0"/>
          </a:p>
          <a:p>
            <a:r>
              <a:rPr lang="en-US" dirty="0" smtClean="0"/>
              <a:t>If this document will be filed with the court, leave this blank (the Court does not permit the filing of documents with social security numbers on them).</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753539" y="21615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73934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r>
              <a:rPr lang="en-US" dirty="0" smtClean="0"/>
              <a:t>Enter the last name, first name, and middle name (in that order) of the person who will receive the wages withheld (Custodial Party/Obligee) here.</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753538" y="2379956"/>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5060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r>
              <a:rPr lang="en-US" dirty="0" smtClean="0"/>
              <a:t>If you know the Employer/Income Withholder’s FEIN number, enter it here.</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3225044" y="2771127"/>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416326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r>
              <a:rPr lang="en-US" dirty="0" smtClean="0"/>
              <a:t>Enter the last, first and middle name (in that order) of each child involved and their date of birth here.</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2158244" y="2847327"/>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966849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state where the most recent support or withholding order was made here (California in most cases).</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520445" y="36855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03068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a:bodyPr>
          <a:lstStyle/>
          <a:p>
            <a:pPr marL="109728" indent="0">
              <a:buNone/>
            </a:pPr>
            <a:r>
              <a:rPr lang="en-US" sz="1400" dirty="0" smtClean="0"/>
              <a:t>This document can assist you in preparing an Income Withholding Order.  This document is used when there is a court order for an earnings assignment or withholding order, to garnish the wages of the person required to pay support.</a:t>
            </a:r>
          </a:p>
          <a:p>
            <a:pPr marL="109728" indent="0">
              <a:buNone/>
            </a:pPr>
            <a:endParaRPr lang="en-US" sz="1400" dirty="0"/>
          </a:p>
          <a:p>
            <a:r>
              <a:rPr lang="en-US" sz="1400" dirty="0" smtClean="0"/>
              <a:t>It is recommended that you print a copy of this document first, then use the step-by-step instructions to complete the necessary forms.</a:t>
            </a:r>
          </a:p>
          <a:p>
            <a:endParaRPr lang="en-US" sz="1400" dirty="0"/>
          </a:p>
          <a:p>
            <a:r>
              <a:rPr lang="en-US" sz="1400" dirty="0" smtClean="0"/>
              <a:t>You can then use the following links to go directly to the online version of the form, where you can type in the required information and then print the completed form:</a:t>
            </a:r>
          </a:p>
          <a:p>
            <a:pPr lvl="1"/>
            <a:r>
              <a:rPr lang="en-US" sz="1200" dirty="0" smtClean="0">
                <a:solidFill>
                  <a:schemeClr val="tx1"/>
                </a:solidFill>
              </a:rPr>
              <a:t>Income Withholding </a:t>
            </a:r>
            <a:r>
              <a:rPr lang="en-US" sz="1200" dirty="0">
                <a:solidFill>
                  <a:schemeClr val="tx1"/>
                </a:solidFill>
              </a:rPr>
              <a:t>Order:  </a:t>
            </a:r>
            <a:r>
              <a:rPr lang="en-US" sz="1200" dirty="0">
                <a:solidFill>
                  <a:schemeClr val="tx1"/>
                </a:solidFill>
                <a:hlinkClick r:id="rId2"/>
              </a:rPr>
              <a:t>http://</a:t>
            </a:r>
            <a:r>
              <a:rPr lang="en-US" sz="1200" dirty="0" smtClean="0">
                <a:solidFill>
                  <a:schemeClr val="tx1"/>
                </a:solidFill>
                <a:hlinkClick r:id="rId2"/>
              </a:rPr>
              <a:t>www.courts.ca.gov/documents/fl195.pdf</a:t>
            </a:r>
            <a:r>
              <a:rPr lang="en-US" sz="1200" dirty="0" smtClean="0">
                <a:solidFill>
                  <a:schemeClr val="tx1"/>
                </a:solidFill>
              </a:rPr>
              <a:t> </a:t>
            </a:r>
            <a:endParaRPr lang="en-US" sz="1200" dirty="0" smtClean="0"/>
          </a:p>
          <a:p>
            <a:r>
              <a:rPr lang="en-US" sz="1400" dirty="0" smtClean="0"/>
              <a:t>Once you have completed and signed the form, you can file it together with the appropriate Request (e.g. </a:t>
            </a:r>
            <a:r>
              <a:rPr lang="en-US" sz="1400" dirty="0" smtClean="0">
                <a:hlinkClick r:id="rId3"/>
              </a:rPr>
              <a:t>Ex-Parte Request for Earnings Assignment Order</a:t>
            </a:r>
            <a:r>
              <a:rPr lang="en-US" sz="1400" dirty="0" smtClean="0"/>
              <a:t>) at the Lamoreaux Justice Center, Room 706 (on the 7</a:t>
            </a:r>
            <a:r>
              <a:rPr lang="en-US" sz="1400" baseline="30000" dirty="0" smtClean="0"/>
              <a:t>th</a:t>
            </a:r>
            <a:r>
              <a:rPr lang="en-US" sz="1400" dirty="0" smtClean="0"/>
              <a:t> floor).   You will need to bring the appropriate number of stamped, addressed envelopes and the appropriate number of copies for filing.</a:t>
            </a:r>
          </a:p>
          <a:p>
            <a:endParaRPr lang="en-US" sz="1400" dirty="0"/>
          </a:p>
          <a:p>
            <a:r>
              <a:rPr lang="en-US" sz="1400" dirty="0" smtClean="0"/>
              <a:t>If you would like someone to review your finished documents before filing them, you can bring them to the Self-Help Center at the Lamoreaux Justice Center.</a:t>
            </a:r>
          </a:p>
          <a:p>
            <a:pPr lvl="1"/>
            <a:endParaRPr lang="en-US" sz="1200" dirty="0" smtClean="0"/>
          </a:p>
          <a:p>
            <a:pPr lvl="1"/>
            <a:endParaRPr lang="en-US" sz="1200" dirty="0" smtClean="0"/>
          </a:p>
          <a:p>
            <a:pPr lvl="1"/>
            <a:endParaRPr lang="en-US" sz="1200" dirty="0"/>
          </a:p>
        </p:txBody>
      </p:sp>
    </p:spTree>
    <p:extLst>
      <p:ext uri="{BB962C8B-B14F-4D97-AF65-F5344CB8AC3E}">
        <p14:creationId xmlns:p14="http://schemas.microsoft.com/office/powerpoint/2010/main" val="2519287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monthly amount of the current child support order here.</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747437" y="3914127"/>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026100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“month” for each line item completed here.</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1777246" y="3903954"/>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872303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monthly amount to be collected for past-due child support (arrears) here, and check the box for whether the arrears are for a period greater than 12 weeks.</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1015244" y="39903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181491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monthly amount to be collected for current cash medical support here (e.g., the monthly amount to be collected for required health insurance to be paid by the Obligor).</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1015242" y="4142727"/>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493938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monthly amount to be collected for past-due cash medical support here (e.g., the monthly amount to be collected for unreimbursed medical expenses that you have paid for where there is an order for the Obligor to pay all or a portion of such expenses).</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862844" y="42189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07390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monthly amount to be collected for past-due cash medical support here (e.g., the monthly amount to be collected for unreimbursed medical expenses that you have paid for where there is an order for the Obligor to pay all or a portion of such expenses).</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862844" y="42189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099726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monthly amount to be collected for current spousal support.</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862845" y="4371327"/>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724320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monthly amount to be collected for past-due spousal support.</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862844" y="44475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975341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monthly amount to be collected for other support, and specify what that support is in the space provided.</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710443" y="4599926"/>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95429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total monthly amount to be collected for all above entries.</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2310644" y="4676127"/>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510305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Check this box if this is the first Income Withholding Order for the case.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05644" y="214410"/>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227294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You must complete all of the pay period options.</a:t>
            </a:r>
          </a:p>
          <a:p>
            <a:endParaRPr lang="en-US" dirty="0" smtClean="0"/>
          </a:p>
          <a:p>
            <a:endParaRPr lang="en-US" dirty="0"/>
          </a:p>
          <a:p>
            <a:r>
              <a:rPr lang="en-US" dirty="0" smtClean="0"/>
              <a:t>Multiply the total monthly amount by 12 and divide the result by 52, and enter that result here for a weekly pay period.</a:t>
            </a:r>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634244" y="49809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86117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Multiply the total monthly amount by 12 and divide the result by 26, and enter that result here for a biweekly pay period.</a:t>
            </a:r>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3148844" y="50571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933709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total monthly amount here for a monthly pay period.</a:t>
            </a:r>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3134947" y="5106141"/>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59088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If there is to be a lump sum payment withheld, enter the amount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710445" y="5209527"/>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165034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10200" y="1463040"/>
            <a:ext cx="3383280" cy="4937760"/>
          </a:xfrm>
        </p:spPr>
        <p:txBody>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information shown here. </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5027423" y="5427955"/>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367015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181600" cy="6695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2)</a:t>
            </a:r>
            <a:endParaRPr lang="en-US" dirty="0"/>
          </a:p>
        </p:txBody>
      </p:sp>
      <p:sp>
        <p:nvSpPr>
          <p:cNvPr id="3" name="Text Placeholder 2"/>
          <p:cNvSpPr>
            <a:spLocks noGrp="1"/>
          </p:cNvSpPr>
          <p:nvPr>
            <p:ph type="body" idx="2"/>
          </p:nvPr>
        </p:nvSpPr>
        <p:spPr>
          <a:xfrm>
            <a:off x="5410200" y="1463040"/>
            <a:ext cx="3383280" cy="4937760"/>
          </a:xfrm>
        </p:spPr>
        <p:txBody>
          <a:bodyPr>
            <a:normAutofit fontScale="92500" lnSpcReduction="10000"/>
          </a:bodyPr>
          <a:lstStyle/>
          <a:p>
            <a:r>
              <a:rPr lang="en-US" dirty="0" smtClean="0"/>
              <a:t>In most cases, payments will go through the California State Disbursement Unit.  Enter this address in this space.</a:t>
            </a:r>
          </a:p>
          <a:p>
            <a:endParaRPr lang="en-US" dirty="0"/>
          </a:p>
          <a:p>
            <a:r>
              <a:rPr lang="en-US" dirty="0" smtClean="0"/>
              <a:t>If you have an order specifying a different payment method, enter the name and address of the person who will receive the withheld funds.</a:t>
            </a:r>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3606044" y="4851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2"/>
          <p:cNvSpPr txBox="1">
            <a:spLocks/>
          </p:cNvSpPr>
          <p:nvPr/>
        </p:nvSpPr>
        <p:spPr>
          <a:xfrm>
            <a:off x="5562600" y="1615440"/>
            <a:ext cx="3383280" cy="4937760"/>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7333124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181600" cy="6695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2)</a:t>
            </a:r>
            <a:endParaRPr lang="en-US" dirty="0"/>
          </a:p>
        </p:txBody>
      </p:sp>
      <p:sp>
        <p:nvSpPr>
          <p:cNvPr id="3" name="Text Placeholder 2"/>
          <p:cNvSpPr>
            <a:spLocks noGrp="1"/>
          </p:cNvSpPr>
          <p:nvPr>
            <p:ph type="body" idx="2"/>
          </p:nvPr>
        </p:nvSpPr>
        <p:spPr>
          <a:xfrm>
            <a:off x="5410200" y="1463040"/>
            <a:ext cx="3383280" cy="4937760"/>
          </a:xfrm>
        </p:spPr>
        <p:txBody>
          <a:bodyPr>
            <a:normAutofit/>
          </a:bodyPr>
          <a:lstStyle/>
          <a:p>
            <a:r>
              <a:rPr lang="en-US" dirty="0" smtClean="0"/>
              <a:t>Check this box if you wish to have a copy of this form provided to the Obligor (person whose wages are being withheld).</a:t>
            </a:r>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177044" y="19329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2"/>
          <p:cNvSpPr txBox="1">
            <a:spLocks/>
          </p:cNvSpPr>
          <p:nvPr/>
        </p:nvSpPr>
        <p:spPr>
          <a:xfrm>
            <a:off x="5562600" y="1615440"/>
            <a:ext cx="3383280" cy="4937760"/>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2897593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51" y="152400"/>
            <a:ext cx="5048643"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3)</a:t>
            </a:r>
            <a:endParaRPr lang="en-US" dirty="0"/>
          </a:p>
        </p:txBody>
      </p:sp>
      <p:sp>
        <p:nvSpPr>
          <p:cNvPr id="3" name="Text Placeholder 2"/>
          <p:cNvSpPr>
            <a:spLocks noGrp="1"/>
          </p:cNvSpPr>
          <p:nvPr>
            <p:ph type="body" idx="2"/>
          </p:nvPr>
        </p:nvSpPr>
        <p:spPr>
          <a:xfrm>
            <a:off x="5410200" y="1463040"/>
            <a:ext cx="3383280" cy="4937760"/>
          </a:xfrm>
        </p:spPr>
        <p:txBody>
          <a:bodyPr>
            <a:normAutofit/>
          </a:bodyPr>
          <a:lstStyle/>
          <a:p>
            <a:r>
              <a:rPr lang="en-US" dirty="0" smtClean="0"/>
              <a:t>Enter the employer’s name here.</a:t>
            </a:r>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939044" y="38099"/>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2"/>
          <p:cNvSpPr txBox="1">
            <a:spLocks/>
          </p:cNvSpPr>
          <p:nvPr/>
        </p:nvSpPr>
        <p:spPr>
          <a:xfrm>
            <a:off x="5562600" y="1615440"/>
            <a:ext cx="3383280" cy="4937760"/>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4434056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51" y="152400"/>
            <a:ext cx="5048643"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3)</a:t>
            </a:r>
            <a:endParaRPr lang="en-US" dirty="0"/>
          </a:p>
        </p:txBody>
      </p:sp>
      <p:sp>
        <p:nvSpPr>
          <p:cNvPr id="3" name="Text Placeholder 2"/>
          <p:cNvSpPr>
            <a:spLocks noGrp="1"/>
          </p:cNvSpPr>
          <p:nvPr>
            <p:ph type="body" idx="2"/>
          </p:nvPr>
        </p:nvSpPr>
        <p:spPr>
          <a:xfrm>
            <a:off x="5410200" y="1463040"/>
            <a:ext cx="3383280" cy="4937760"/>
          </a:xfrm>
        </p:spPr>
        <p:txBody>
          <a:bodyPr>
            <a:normAutofit/>
          </a:bodyPr>
          <a:lstStyle/>
          <a:p>
            <a:r>
              <a:rPr lang="en-US" dirty="0" smtClean="0"/>
              <a:t>If you know the employer’s FEIN, enter it here.</a:t>
            </a:r>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834911" y="75087"/>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2"/>
          <p:cNvSpPr txBox="1">
            <a:spLocks/>
          </p:cNvSpPr>
          <p:nvPr/>
        </p:nvSpPr>
        <p:spPr>
          <a:xfrm>
            <a:off x="5562600" y="1615440"/>
            <a:ext cx="3383280" cy="4937760"/>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2354818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51" y="152400"/>
            <a:ext cx="5048643"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3)</a:t>
            </a:r>
            <a:endParaRPr lang="en-US" dirty="0"/>
          </a:p>
        </p:txBody>
      </p:sp>
      <p:sp>
        <p:nvSpPr>
          <p:cNvPr id="3" name="Text Placeholder 2"/>
          <p:cNvSpPr>
            <a:spLocks noGrp="1"/>
          </p:cNvSpPr>
          <p:nvPr>
            <p:ph type="body" idx="2"/>
          </p:nvPr>
        </p:nvSpPr>
        <p:spPr>
          <a:xfrm>
            <a:off x="5410200" y="1463040"/>
            <a:ext cx="3383280" cy="4937760"/>
          </a:xfrm>
        </p:spPr>
        <p:txBody>
          <a:bodyPr>
            <a:normAutofit/>
          </a:bodyPr>
          <a:lstStyle/>
          <a:p>
            <a:r>
              <a:rPr lang="en-US" dirty="0" smtClean="0"/>
              <a:t>Enter the Employee/Obligor’s name here (first, middle, last).</a:t>
            </a:r>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2039663" y="1803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2"/>
          <p:cNvSpPr txBox="1">
            <a:spLocks/>
          </p:cNvSpPr>
          <p:nvPr/>
        </p:nvSpPr>
        <p:spPr>
          <a:xfrm>
            <a:off x="5562600" y="1615440"/>
            <a:ext cx="3383280" cy="4937760"/>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171934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Check this box if this is an amended Income Withholding Order for the case.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05646" y="3327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391547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51" y="152400"/>
            <a:ext cx="5048643"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3)</a:t>
            </a:r>
            <a:endParaRPr lang="en-US" dirty="0"/>
          </a:p>
        </p:txBody>
      </p:sp>
      <p:sp>
        <p:nvSpPr>
          <p:cNvPr id="3" name="Text Placeholder 2"/>
          <p:cNvSpPr>
            <a:spLocks noGrp="1"/>
          </p:cNvSpPr>
          <p:nvPr>
            <p:ph type="body" idx="2"/>
          </p:nvPr>
        </p:nvSpPr>
        <p:spPr>
          <a:xfrm>
            <a:off x="5410200" y="1463040"/>
            <a:ext cx="3383280" cy="4937760"/>
          </a:xfrm>
        </p:spPr>
        <p:txBody>
          <a:bodyPr>
            <a:normAutofit/>
          </a:bodyPr>
          <a:lstStyle/>
          <a:p>
            <a:r>
              <a:rPr lang="en-US" dirty="0" smtClean="0"/>
              <a:t>If Child Support Services is involved in the case, enter the CSS case number here.</a:t>
            </a:r>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2039663" y="2565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2"/>
          <p:cNvSpPr txBox="1">
            <a:spLocks/>
          </p:cNvSpPr>
          <p:nvPr/>
        </p:nvSpPr>
        <p:spPr>
          <a:xfrm>
            <a:off x="5562600" y="1615440"/>
            <a:ext cx="3383280" cy="4937760"/>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3867527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51" y="152400"/>
            <a:ext cx="5048643"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3)</a:t>
            </a:r>
            <a:endParaRPr lang="en-US" dirty="0"/>
          </a:p>
        </p:txBody>
      </p:sp>
      <p:sp>
        <p:nvSpPr>
          <p:cNvPr id="3" name="Text Placeholder 2"/>
          <p:cNvSpPr>
            <a:spLocks noGrp="1"/>
          </p:cNvSpPr>
          <p:nvPr>
            <p:ph type="body" idx="2"/>
          </p:nvPr>
        </p:nvSpPr>
        <p:spPr>
          <a:xfrm>
            <a:off x="5410200" y="1463040"/>
            <a:ext cx="3383280" cy="4937760"/>
          </a:xfrm>
        </p:spPr>
        <p:txBody>
          <a:bodyPr>
            <a:normAutofit/>
          </a:bodyPr>
          <a:lstStyle/>
          <a:p>
            <a:r>
              <a:rPr lang="en-US" dirty="0" smtClean="0"/>
              <a:t>Enter the Order Identifier (short case title from page 1) here.</a:t>
            </a:r>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291845" y="256526"/>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2"/>
          <p:cNvSpPr txBox="1">
            <a:spLocks/>
          </p:cNvSpPr>
          <p:nvPr/>
        </p:nvSpPr>
        <p:spPr>
          <a:xfrm>
            <a:off x="5562600" y="1615440"/>
            <a:ext cx="3383280" cy="4937760"/>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0671366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81000" y="762000"/>
            <a:ext cx="8355776" cy="5866447"/>
          </a:xfrm>
        </p:spPr>
        <p:txBody>
          <a:bodyPr>
            <a:normAutofit/>
          </a:bodyPr>
          <a:lstStyle/>
          <a:p>
            <a:pPr algn="ctr"/>
            <a:r>
              <a:rPr lang="en-US" sz="1600" b="1" dirty="0" smtClean="0"/>
              <a:t>Next Steps</a:t>
            </a:r>
          </a:p>
          <a:p>
            <a:endParaRPr lang="en-US" sz="1600" b="1" dirty="0"/>
          </a:p>
          <a:p>
            <a:pPr marL="352044" indent="-342900">
              <a:buFont typeface="Arial" pitchFamily="34" charset="0"/>
              <a:buChar char="•"/>
            </a:pPr>
            <a:endParaRPr lang="en-US" sz="1600" dirty="0"/>
          </a:p>
          <a:p>
            <a:pPr marL="352044" indent="-342900">
              <a:buFont typeface="Arial" pitchFamily="34" charset="0"/>
              <a:buChar char="•"/>
            </a:pPr>
            <a:endParaRPr lang="en-US" sz="1600" dirty="0" smtClean="0"/>
          </a:p>
          <a:p>
            <a:r>
              <a:rPr lang="en-US" sz="1600" dirty="0" smtClean="0"/>
              <a:t>If you would like your documents reviewed prior to filing, you can bring them to the Self-Help Center at Lamoreaux Justice Center.</a:t>
            </a:r>
          </a:p>
          <a:p>
            <a:endParaRPr lang="en-US" sz="1600" dirty="0"/>
          </a:p>
          <a:p>
            <a:r>
              <a:rPr lang="en-US" sz="1600" dirty="0" smtClean="0"/>
              <a:t>You will file your documents in the Clerk’s Office at the Lamoreaux Justice Center (7</a:t>
            </a:r>
            <a:r>
              <a:rPr lang="en-US" sz="1600" baseline="30000" dirty="0" smtClean="0"/>
              <a:t>th</a:t>
            </a:r>
            <a:r>
              <a:rPr lang="en-US" sz="1600" dirty="0" smtClean="0"/>
              <a:t> Floor, Room 706).</a:t>
            </a:r>
            <a:endParaRPr lang="en-US" dirty="0" smtClean="0"/>
          </a:p>
        </p:txBody>
      </p:sp>
    </p:spTree>
    <p:extLst>
      <p:ext uri="{BB962C8B-B14F-4D97-AF65-F5344CB8AC3E}">
        <p14:creationId xmlns:p14="http://schemas.microsoft.com/office/powerpoint/2010/main" val="43564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Check this box if this is a One Time Order of a Notice for a Lump Sum Payment.</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05646" y="429272"/>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40983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Check this box if this is a Termination of an Income Withholding Order.</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405646" y="581672"/>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44288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Check this box to indicate you are a private individual/entity using the form.</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3453643" y="713727"/>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65016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your name here.</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2539244" y="1704328"/>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0317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5273706" cy="674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a:bodyPr>
          <a:lstStyle/>
          <a:p>
            <a:pPr algn="ctr"/>
            <a:r>
              <a:rPr lang="en-US" dirty="0" smtClean="0"/>
              <a:t>Income Withholding Order</a:t>
            </a:r>
            <a:br>
              <a:rPr lang="en-US" dirty="0" smtClean="0"/>
            </a:br>
            <a:r>
              <a:rPr lang="en-US" dirty="0" smtClean="0"/>
              <a:t>(page 1)</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your Court case number here.</a:t>
            </a:r>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880155">
            <a:off x="5027423" y="1485899"/>
            <a:ext cx="492565"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65040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5E3398AD7DBBE47BF90C8A8E8454347" ma:contentTypeVersion="0" ma:contentTypeDescription="Create a new document." ma:contentTypeScope="" ma:versionID="496fdde71d355b5709511b3f4838510e">
  <xsd:schema xmlns:xsd="http://www.w3.org/2001/XMLSchema" xmlns:xs="http://www.w3.org/2001/XMLSchema" xmlns:p="http://schemas.microsoft.com/office/2006/metadata/properties" targetNamespace="http://schemas.microsoft.com/office/2006/metadata/properties" ma:root="true" ma:fieldsID="c486719921af08a00f8ec0954cf6fb1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EFE83A-4563-41F6-A66B-8CCC5FAA5F6F}">
  <ds:schemaRefs>
    <ds:schemaRef ds:uri="http://schemas.openxmlformats.org/package/2006/metadata/core-properties"/>
    <ds:schemaRef ds:uri="http://www.w3.org/XML/1998/namespace"/>
    <ds:schemaRef ds:uri="http://schemas.microsoft.com/office/2006/documentManagement/types"/>
    <ds:schemaRef ds:uri="http://purl.org/dc/elements/1.1/"/>
    <ds:schemaRef ds:uri="http://purl.org/dc/terms/"/>
    <ds:schemaRef ds:uri="http://schemas.microsoft.com/office/infopath/2007/PartnerControl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05D7FF98-104D-4BCA-8E30-CA1EC556D7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32E96E5-AB80-4DB9-92B1-D0DF27F753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Urban</Template>
  <TotalTime>1097</TotalTime>
  <Words>1159</Words>
  <Application>Microsoft Office PowerPoint</Application>
  <PresentationFormat>On-screen Show (4:3)</PresentationFormat>
  <Paragraphs>873</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Urban</vt:lpstr>
      <vt:lpstr>How to Prepare an Income Withholding Order</vt:lpstr>
      <vt:lpstr>PowerPoint Presentation</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1)</vt:lpstr>
      <vt:lpstr>Income Withholding Order (page 2)</vt:lpstr>
      <vt:lpstr>Income Withholding Order (page 2)</vt:lpstr>
      <vt:lpstr>Income Withholding Order (page 3)</vt:lpstr>
      <vt:lpstr>Income Withholding Order (page 3)</vt:lpstr>
      <vt:lpstr>Income Withholding Order (page 3)</vt:lpstr>
      <vt:lpstr>Income Withholding Order (page 3)</vt:lpstr>
      <vt:lpstr>Income Withholding Order (page 3)</vt:lpstr>
      <vt:lpstr>PowerPoint Presentation</vt:lpstr>
    </vt:vector>
  </TitlesOfParts>
  <Company>Superior Court of CA, County of Orange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Prepare an Income Withholding Order</dc:title>
  <dc:creator>aglover</dc:creator>
  <cp:lastModifiedBy>lland</cp:lastModifiedBy>
  <cp:revision>86</cp:revision>
  <dcterms:created xsi:type="dcterms:W3CDTF">2012-05-14T15:36:29Z</dcterms:created>
  <dcterms:modified xsi:type="dcterms:W3CDTF">2012-12-21T00:15:26Z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0x010100B5E3398AD7DBBE47BF90C8A8E8454347</vt:lpwstr>
  </property>
</Properties>
</file>