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6"/>
  </p:notesMasterIdLst>
  <p:sldIdLst>
    <p:sldId id="256" r:id="rId5"/>
    <p:sldId id="443" r:id="rId6"/>
    <p:sldId id="331"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332" r:id="rId25"/>
    <p:sldId id="511" r:id="rId26"/>
    <p:sldId id="512" r:id="rId27"/>
    <p:sldId id="513" r:id="rId28"/>
    <p:sldId id="514" r:id="rId29"/>
    <p:sldId id="515" r:id="rId30"/>
    <p:sldId id="516" r:id="rId31"/>
    <p:sldId id="517" r:id="rId32"/>
    <p:sldId id="518" r:id="rId33"/>
    <p:sldId id="520" r:id="rId34"/>
    <p:sldId id="521" r:id="rId35"/>
    <p:sldId id="522" r:id="rId36"/>
    <p:sldId id="523" r:id="rId37"/>
    <p:sldId id="340" r:id="rId38"/>
    <p:sldId id="524" r:id="rId39"/>
    <p:sldId id="344" r:id="rId40"/>
    <p:sldId id="345" r:id="rId41"/>
    <p:sldId id="346" r:id="rId42"/>
    <p:sldId id="412" r:id="rId43"/>
    <p:sldId id="413" r:id="rId44"/>
    <p:sldId id="439" r:id="rId45"/>
    <p:sldId id="440" r:id="rId46"/>
    <p:sldId id="438" r:id="rId47"/>
    <p:sldId id="414" r:id="rId48"/>
    <p:sldId id="415" r:id="rId49"/>
    <p:sldId id="416" r:id="rId50"/>
    <p:sldId id="417" r:id="rId51"/>
    <p:sldId id="418" r:id="rId52"/>
    <p:sldId id="428" r:id="rId53"/>
    <p:sldId id="420" r:id="rId54"/>
    <p:sldId id="481" r:id="rId55"/>
    <p:sldId id="482" r:id="rId56"/>
    <p:sldId id="442" r:id="rId57"/>
    <p:sldId id="423" r:id="rId58"/>
    <p:sldId id="424" r:id="rId59"/>
    <p:sldId id="483" r:id="rId60"/>
    <p:sldId id="425" r:id="rId61"/>
    <p:sldId id="484" r:id="rId62"/>
    <p:sldId id="426" r:id="rId63"/>
    <p:sldId id="427" r:id="rId64"/>
    <p:sldId id="429" r:id="rId65"/>
    <p:sldId id="430" r:id="rId66"/>
    <p:sldId id="485" r:id="rId67"/>
    <p:sldId id="431" r:id="rId68"/>
    <p:sldId id="432" r:id="rId69"/>
    <p:sldId id="433" r:id="rId70"/>
    <p:sldId id="434" r:id="rId71"/>
    <p:sldId id="435" r:id="rId72"/>
    <p:sldId id="436" r:id="rId73"/>
    <p:sldId id="437" r:id="rId74"/>
    <p:sldId id="48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6" y="-750"/>
      </p:cViewPr>
      <p:guideLst>
        <p:guide orient="horz" pos="2160"/>
        <p:guide pos="2880"/>
      </p:guideLst>
    </p:cSldViewPr>
  </p:slideViewPr>
  <p:notesTextViewPr>
    <p:cViewPr>
      <p:scale>
        <a:sx n="1" d="1"/>
        <a:sy n="1" d="1"/>
      </p:scale>
      <p:origin x="0" y="0"/>
    </p:cViewPr>
  </p:notesTextViewPr>
  <p:sorterViewPr>
    <p:cViewPr>
      <p:scale>
        <a:sx n="100" d="100"/>
        <a:sy n="100" d="100"/>
      </p:scale>
      <p:origin x="0" y="235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564A9-DBD4-4E65-82CC-D53078418C43}" type="datetimeFigureOut">
              <a:rPr lang="en-US" smtClean="0"/>
              <a:t>12/20/2012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92B9E-4EF8-43AA-9035-141B454B5AAF}" type="slidenum">
              <a:rPr lang="en-US" smtClean="0"/>
              <a:t>‹#›</a:t>
            </a:fld>
            <a:endParaRPr lang="en-US" dirty="0"/>
          </a:p>
        </p:txBody>
      </p:sp>
    </p:spTree>
    <p:extLst>
      <p:ext uri="{BB962C8B-B14F-4D97-AF65-F5344CB8AC3E}">
        <p14:creationId xmlns:p14="http://schemas.microsoft.com/office/powerpoint/2010/main" val="17111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49</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58</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59</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60</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61</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62</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63</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64</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65</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66</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67</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50</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68</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69</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70</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51</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52</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53</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54</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55</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56</a:t>
            </a:fld>
            <a:endParaRPr lang="en-US" dirty="0"/>
          </a:p>
        </p:txBody>
      </p:sp>
    </p:spTree>
    <p:extLst>
      <p:ext uri="{BB962C8B-B14F-4D97-AF65-F5344CB8AC3E}">
        <p14:creationId xmlns:p14="http://schemas.microsoft.com/office/powerpoint/2010/main" val="255100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57</a:t>
            </a:fld>
            <a:endParaRPr lang="en-US" dirty="0"/>
          </a:p>
        </p:txBody>
      </p:sp>
    </p:spTree>
    <p:extLst>
      <p:ext uri="{BB962C8B-B14F-4D97-AF65-F5344CB8AC3E}">
        <p14:creationId xmlns:p14="http://schemas.microsoft.com/office/powerpoint/2010/main" val="255100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A251B86-D978-46EC-8D85-4C9902109F6C}" type="datetimeFigureOut">
              <a:rPr lang="en-US" smtClean="0"/>
              <a:t>12/20/2012</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D77F5F-2DD6-4887-B87E-808BB29256A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A251B86-D978-46EC-8D85-4C9902109F6C}" type="datetimeFigureOut">
              <a:rPr lang="en-US" smtClean="0"/>
              <a:t>12/20/2012</a:t>
            </a:fld>
            <a:endParaRPr lang="en-US" dirty="0"/>
          </a:p>
        </p:txBody>
      </p:sp>
      <p:sp>
        <p:nvSpPr>
          <p:cNvPr id="27" name="Slide Number Placeholder 26"/>
          <p:cNvSpPr>
            <a:spLocks noGrp="1"/>
          </p:cNvSpPr>
          <p:nvPr>
            <p:ph type="sldNum" sz="quarter" idx="11"/>
          </p:nvPr>
        </p:nvSpPr>
        <p:spPr/>
        <p:txBody>
          <a:bodyPr rtlCol="0"/>
          <a:lstStyle/>
          <a:p>
            <a:fld id="{D2D77F5F-2DD6-4887-B87E-808BB29256A6}"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A251B86-D978-46EC-8D85-4C9902109F6C}" type="datetimeFigureOut">
              <a:rPr lang="en-US" smtClean="0"/>
              <a:t>12/20/2012</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D2D77F5F-2DD6-4887-B87E-808BB29256A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251B86-D978-46EC-8D85-4C9902109F6C}" type="datetimeFigureOut">
              <a:rPr lang="en-US" smtClean="0"/>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251B86-D978-46EC-8D85-4C9902109F6C}" type="datetimeFigureOut">
              <a:rPr lang="en-US" smtClean="0"/>
              <a:t>12/20/2012</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D77F5F-2DD6-4887-B87E-808BB29256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courts.ca.gov/documents/fl300.pdf" TargetMode="External"/><Relationship Id="rId2" Type="http://schemas.openxmlformats.org/officeDocument/2006/relationships/hyperlink" Target="http://www.courts.ca.gov/documents/fl626.pdf" TargetMode="External"/><Relationship Id="rId1" Type="http://schemas.openxmlformats.org/officeDocument/2006/relationships/slideLayout" Target="../slideLayouts/slideLayout2.xml"/><Relationship Id="rId5" Type="http://schemas.openxmlformats.org/officeDocument/2006/relationships/hyperlink" Target="http://www.courts.ca.gov/documents/fl335.pdf" TargetMode="External"/><Relationship Id="rId4" Type="http://schemas.openxmlformats.org/officeDocument/2006/relationships/hyperlink" Target="http://www.courts.ca.gov/documents/fl334.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458200" cy="3186113"/>
          </a:xfrm>
        </p:spPr>
        <p:txBody>
          <a:bodyPr>
            <a:normAutofit/>
          </a:bodyPr>
          <a:lstStyle/>
          <a:p>
            <a:pPr algn="ctr"/>
            <a:r>
              <a:rPr lang="en-US" dirty="0" smtClean="0"/>
              <a:t>How to Prepare a Stipulation and Order Waiving Unassigned Arrears, and a Request for Order for the Stipulation.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14800"/>
            <a:ext cx="1905000" cy="1905000"/>
          </a:xfrm>
          <a:prstGeom prst="rect">
            <a:avLst/>
          </a:prstGeom>
        </p:spPr>
      </p:pic>
      <p:sp>
        <p:nvSpPr>
          <p:cNvPr id="6" name="Subtitle 2"/>
          <p:cNvSpPr>
            <a:spLocks noGrp="1"/>
          </p:cNvSpPr>
          <p:nvPr>
            <p:ph type="subTitle" idx="1"/>
          </p:nvPr>
        </p:nvSpPr>
        <p:spPr>
          <a:xfrm>
            <a:off x="2971800" y="4419600"/>
            <a:ext cx="5943600" cy="1499616"/>
          </a:xfrm>
        </p:spPr>
        <p:txBody>
          <a:bodyPr>
            <a:normAutofit fontScale="85000" lnSpcReduction="20000"/>
          </a:bodyPr>
          <a:lstStyle/>
          <a:p>
            <a:pPr algn="ctr"/>
            <a:r>
              <a:rPr lang="en-US" b="1" dirty="0" smtClean="0"/>
              <a:t>SUPERIOR COURT OF CALIFORNIA</a:t>
            </a:r>
          </a:p>
          <a:p>
            <a:pPr algn="ctr"/>
            <a:r>
              <a:rPr lang="en-US" b="1" dirty="0" smtClean="0"/>
              <a:t>COUNTY OF ORANGE</a:t>
            </a:r>
          </a:p>
          <a:p>
            <a:pPr algn="ctr"/>
            <a:endParaRPr lang="en-US" b="1" dirty="0"/>
          </a:p>
          <a:p>
            <a:pPr algn="ctr"/>
            <a:r>
              <a:rPr lang="en-US" b="1" dirty="0" smtClean="0"/>
              <a:t>SELF-HELP CENTER/</a:t>
            </a:r>
          </a:p>
          <a:p>
            <a:pPr algn="ctr"/>
            <a:r>
              <a:rPr lang="en-US" b="1" dirty="0" smtClean="0"/>
              <a:t>FAMILY LAW FACILITATOR OFFICE</a:t>
            </a:r>
            <a:endParaRPr lang="en-US" b="1" dirty="0"/>
          </a:p>
        </p:txBody>
      </p:sp>
    </p:spTree>
    <p:extLst>
      <p:ext uri="{BB962C8B-B14F-4D97-AF65-F5344CB8AC3E}">
        <p14:creationId xmlns:p14="http://schemas.microsoft.com/office/powerpoint/2010/main" val="1088648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r>
              <a:rPr lang="en-US" b="1" dirty="0" smtClean="0"/>
              <a:t>Item 14.</a:t>
            </a:r>
            <a:r>
              <a:rPr lang="en-US" dirty="0" smtClean="0"/>
              <a:t>  You will need to refer to your CSS Case Balance Detail to complete this section.</a:t>
            </a:r>
          </a:p>
          <a:p>
            <a:endParaRPr lang="en-US" b="1" dirty="0"/>
          </a:p>
          <a:p>
            <a:r>
              <a:rPr lang="en-US" dirty="0" smtClean="0"/>
              <a:t>Enter the date on the CSS Case Balance Detail here.</a:t>
            </a:r>
          </a:p>
        </p:txBody>
      </p:sp>
      <p:sp>
        <p:nvSpPr>
          <p:cNvPr id="5" name="Left Arrow 4"/>
          <p:cNvSpPr/>
          <p:nvPr/>
        </p:nvSpPr>
        <p:spPr>
          <a:xfrm rot="19890328">
            <a:off x="2297174" y="2905525"/>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64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r>
              <a:rPr lang="en-US" b="1" dirty="0" smtClean="0"/>
              <a:t>Item 14.</a:t>
            </a:r>
            <a:r>
              <a:rPr lang="en-US" dirty="0" smtClean="0"/>
              <a:t>  You will need to refer to your CSS Case Balance Detail to complete this section.</a:t>
            </a:r>
          </a:p>
          <a:p>
            <a:endParaRPr lang="en-US" b="1" dirty="0"/>
          </a:p>
          <a:p>
            <a:r>
              <a:rPr lang="en-US" dirty="0" smtClean="0"/>
              <a:t>Check this box if there are non-aid arrears owed to the custodial parent.  (Usually designated as “NAA” on the CSS Case Balance Detail).</a:t>
            </a:r>
          </a:p>
        </p:txBody>
      </p:sp>
      <p:sp>
        <p:nvSpPr>
          <p:cNvPr id="5" name="Left Arrow 4"/>
          <p:cNvSpPr/>
          <p:nvPr/>
        </p:nvSpPr>
        <p:spPr>
          <a:xfrm rot="19890328">
            <a:off x="410145" y="2981725"/>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047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r>
              <a:rPr lang="en-US" b="1" dirty="0" smtClean="0"/>
              <a:t>Item 14.</a:t>
            </a:r>
            <a:r>
              <a:rPr lang="en-US" dirty="0" smtClean="0"/>
              <a:t>  You will need to refer to your CSS Case Balance Detail to complete this section.</a:t>
            </a:r>
          </a:p>
          <a:p>
            <a:endParaRPr lang="en-US" b="1" dirty="0"/>
          </a:p>
          <a:p>
            <a:r>
              <a:rPr lang="en-US" b="1" dirty="0" smtClean="0"/>
              <a:t>a.  Non-Aid Arrears.  </a:t>
            </a:r>
            <a:r>
              <a:rPr lang="en-US" dirty="0" smtClean="0"/>
              <a:t>For each type of support owed (as shown on the CSS Case Balance Detail), check the appropriate box and enter the amount of the principal and the amount of interest.</a:t>
            </a:r>
          </a:p>
          <a:p>
            <a:endParaRPr lang="en-US" dirty="0"/>
          </a:p>
          <a:p>
            <a:r>
              <a:rPr lang="en-US" dirty="0" smtClean="0"/>
              <a:t>For the Time period, you can enter the date on the CSS Case Balance Detail in the box after “through.”  If you know the date the arrears began to accumulate, you can enter it in the box before “through.”</a:t>
            </a:r>
          </a:p>
          <a:p>
            <a:endParaRPr lang="en-US" dirty="0"/>
          </a:p>
          <a:p>
            <a:r>
              <a:rPr lang="en-US" dirty="0" smtClean="0"/>
              <a:t>Enter the total of the Principal and Interest columns on the TOTAL line.</a:t>
            </a:r>
          </a:p>
        </p:txBody>
      </p:sp>
      <p:sp>
        <p:nvSpPr>
          <p:cNvPr id="5" name="Left Arrow 4"/>
          <p:cNvSpPr/>
          <p:nvPr/>
        </p:nvSpPr>
        <p:spPr>
          <a:xfrm rot="19890328">
            <a:off x="4885754" y="3311869"/>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93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14.</a:t>
            </a:r>
            <a:r>
              <a:rPr lang="en-US" dirty="0" smtClean="0"/>
              <a:t>  </a:t>
            </a:r>
          </a:p>
          <a:p>
            <a:endParaRPr lang="en-US" dirty="0"/>
          </a:p>
          <a:p>
            <a:r>
              <a:rPr lang="en-US" b="1" dirty="0" smtClean="0"/>
              <a:t>b. Aid Arrears.  </a:t>
            </a:r>
            <a:r>
              <a:rPr lang="en-US" dirty="0" smtClean="0"/>
              <a:t>If part of the arrears is owed to CSS, check this box and complete this section in the same way you completed section a.</a:t>
            </a:r>
          </a:p>
        </p:txBody>
      </p:sp>
      <p:sp>
        <p:nvSpPr>
          <p:cNvPr id="5" name="Left Arrow 4"/>
          <p:cNvSpPr/>
          <p:nvPr/>
        </p:nvSpPr>
        <p:spPr>
          <a:xfrm rot="19890328">
            <a:off x="486344" y="420092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14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14.</a:t>
            </a:r>
            <a:r>
              <a:rPr lang="en-US" dirty="0" smtClean="0"/>
              <a:t>  </a:t>
            </a:r>
          </a:p>
          <a:p>
            <a:endParaRPr lang="en-US" dirty="0"/>
          </a:p>
          <a:p>
            <a:r>
              <a:rPr lang="en-US" b="1" dirty="0"/>
              <a:t>c</a:t>
            </a:r>
            <a:r>
              <a:rPr lang="en-US" b="1" dirty="0" smtClean="0"/>
              <a:t>.   </a:t>
            </a:r>
            <a:r>
              <a:rPr lang="en-US" dirty="0" smtClean="0"/>
              <a:t>Check this box if you and the other party agree that the amounts in 14a and 14b should be considered a final determination by the court of the amount of past due support.  This will prohibit any future challenge regarding the amount of past due support.</a:t>
            </a:r>
          </a:p>
        </p:txBody>
      </p:sp>
      <p:sp>
        <p:nvSpPr>
          <p:cNvPr id="5" name="Left Arrow 4"/>
          <p:cNvSpPr/>
          <p:nvPr/>
        </p:nvSpPr>
        <p:spPr>
          <a:xfrm rot="19890328">
            <a:off x="507535" y="5267725"/>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2869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9" y="125520"/>
            <a:ext cx="5177161" cy="66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2)</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14.</a:t>
            </a:r>
            <a:r>
              <a:rPr lang="en-US" dirty="0" smtClean="0"/>
              <a:t>  </a:t>
            </a:r>
          </a:p>
          <a:p>
            <a:endParaRPr lang="en-US" dirty="0"/>
          </a:p>
          <a:p>
            <a:r>
              <a:rPr lang="en-US" b="1" dirty="0" smtClean="0"/>
              <a:t>d.   </a:t>
            </a:r>
            <a:r>
              <a:rPr lang="en-US" dirty="0" smtClean="0"/>
              <a:t>If you don’t check the box for c, you will need to check this box.</a:t>
            </a:r>
          </a:p>
        </p:txBody>
      </p:sp>
      <p:sp>
        <p:nvSpPr>
          <p:cNvPr id="5" name="Left Arrow 4"/>
          <p:cNvSpPr/>
          <p:nvPr/>
        </p:nvSpPr>
        <p:spPr>
          <a:xfrm rot="19890328">
            <a:off x="507534" y="5953525"/>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9770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6"/>
            <a:ext cx="5181600" cy="6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3)</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dirty="0" smtClean="0"/>
              <a:t>Enter the parties’ names and the case number.</a:t>
            </a:r>
          </a:p>
        </p:txBody>
      </p:sp>
      <p:sp>
        <p:nvSpPr>
          <p:cNvPr id="5" name="Left Arrow 4"/>
          <p:cNvSpPr/>
          <p:nvPr/>
        </p:nvSpPr>
        <p:spPr>
          <a:xfrm rot="1594781">
            <a:off x="3381796" y="766614"/>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4888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6"/>
            <a:ext cx="5181600" cy="6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3)</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15.  </a:t>
            </a:r>
            <a:r>
              <a:rPr lang="en-US" dirty="0" smtClean="0"/>
              <a:t>You will need to reach an agreement with the other party about any conditions for the waiver of arrears.  You can use 15a or 15b to specify a lump-sum payment that will result in the waiver of all (15a) or part (15b) of the unassigned arrears.</a:t>
            </a:r>
          </a:p>
          <a:p>
            <a:endParaRPr lang="en-US" dirty="0"/>
          </a:p>
          <a:p>
            <a:r>
              <a:rPr lang="en-US" dirty="0" smtClean="0"/>
              <a:t>If the other party is willing to waive all unassigned arrears without requiring a payment, check 15c and enter “All unassigned arrears are waived.”</a:t>
            </a:r>
          </a:p>
          <a:p>
            <a:endParaRPr lang="en-US" dirty="0"/>
          </a:p>
          <a:p>
            <a:r>
              <a:rPr lang="en-US" dirty="0" smtClean="0"/>
              <a:t>If you have additional provisions, check the box under the 15c line and attach the additional pages.</a:t>
            </a:r>
          </a:p>
        </p:txBody>
      </p:sp>
      <p:sp>
        <p:nvSpPr>
          <p:cNvPr id="5" name="Left Arrow 4"/>
          <p:cNvSpPr/>
          <p:nvPr/>
        </p:nvSpPr>
        <p:spPr>
          <a:xfrm rot="20338279">
            <a:off x="364981" y="8770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795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6"/>
            <a:ext cx="5181600" cy="6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3)</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16.  Conditions of Waiver.  </a:t>
            </a:r>
          </a:p>
          <a:p>
            <a:endParaRPr lang="en-US" b="1" dirty="0"/>
          </a:p>
          <a:p>
            <a:r>
              <a:rPr lang="en-US" dirty="0" smtClean="0"/>
              <a:t>If there is current support ordered, check the box for Item 16.  This states that the waiver is conditioned on the ordered support being paid in a timely fashion.  </a:t>
            </a:r>
          </a:p>
          <a:p>
            <a:endParaRPr lang="en-US" dirty="0"/>
          </a:p>
          <a:p>
            <a:r>
              <a:rPr lang="en-US" dirty="0" smtClean="0"/>
              <a:t>If there are additional conditions to the waiver, you can specify them in 16a and, if necessary, on an additional page or pages attached to this document (check 16b if this is the case).  Note that all additional pages must be initialed or signed by all parties. </a:t>
            </a:r>
          </a:p>
        </p:txBody>
      </p:sp>
      <p:sp>
        <p:nvSpPr>
          <p:cNvPr id="5" name="Left Arrow 4"/>
          <p:cNvSpPr/>
          <p:nvPr/>
        </p:nvSpPr>
        <p:spPr>
          <a:xfrm rot="20338279">
            <a:off x="344707" y="328163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3229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6"/>
            <a:ext cx="5181600" cy="6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3)</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19.  </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dirty="0" smtClean="0"/>
              <a:t>The party waiving the unassigned arrears will date, print their name, and sign here.</a:t>
            </a:r>
            <a:endParaRPr lang="en-US" dirty="0"/>
          </a:p>
        </p:txBody>
      </p:sp>
      <p:sp>
        <p:nvSpPr>
          <p:cNvPr id="5" name="Left Arrow 4"/>
          <p:cNvSpPr/>
          <p:nvPr/>
        </p:nvSpPr>
        <p:spPr>
          <a:xfrm rot="20338279">
            <a:off x="2617860" y="5553981"/>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48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marL="109728" indent="0">
              <a:buNone/>
            </a:pPr>
            <a:r>
              <a:rPr lang="en-US" sz="1400" dirty="0" smtClean="0"/>
              <a:t>This document can assist you in completing the necessary paperwork for filing a Stipulation and Order Waiving Unassigned Arrears, and a Request for Order regarding the Stipulation.</a:t>
            </a:r>
          </a:p>
          <a:p>
            <a:pPr marL="109728" indent="0">
              <a:buNone/>
            </a:pPr>
            <a:endParaRPr lang="en-US" sz="1400" dirty="0"/>
          </a:p>
          <a:p>
            <a:r>
              <a:rPr lang="en-US" sz="1400" dirty="0" smtClean="0"/>
              <a:t>It is recommended that you print a copy of this document first, then use the step-by-step instructions to complete the necessary forms.</a:t>
            </a:r>
          </a:p>
          <a:p>
            <a:endParaRPr lang="en-US" sz="1400" dirty="0"/>
          </a:p>
          <a:p>
            <a:r>
              <a:rPr lang="en-US" sz="1400" dirty="0" smtClean="0"/>
              <a:t>You can then use the following links to go directly to the online version of the form, where you can type in the required information and then print the completed forms:</a:t>
            </a:r>
          </a:p>
          <a:p>
            <a:pPr lvl="1"/>
            <a:r>
              <a:rPr lang="en-US" sz="1200" dirty="0" smtClean="0">
                <a:solidFill>
                  <a:schemeClr val="tx1"/>
                </a:solidFill>
              </a:rPr>
              <a:t>Stipulation and Order Waiving </a:t>
            </a:r>
            <a:r>
              <a:rPr lang="en-US" sz="1200" dirty="0">
                <a:solidFill>
                  <a:schemeClr val="tx1"/>
                </a:solidFill>
              </a:rPr>
              <a:t>Unassigned Arrears:  </a:t>
            </a:r>
            <a:r>
              <a:rPr lang="en-US" sz="1200" dirty="0">
                <a:solidFill>
                  <a:schemeClr val="tx1"/>
                </a:solidFill>
                <a:hlinkClick r:id="rId2"/>
              </a:rPr>
              <a:t>http://</a:t>
            </a:r>
            <a:r>
              <a:rPr lang="en-US" sz="1200" dirty="0" smtClean="0">
                <a:solidFill>
                  <a:schemeClr val="tx1"/>
                </a:solidFill>
                <a:hlinkClick r:id="rId2"/>
              </a:rPr>
              <a:t>www.courts.ca.gov/documents/fl626.pdf</a:t>
            </a:r>
            <a:r>
              <a:rPr lang="en-US" sz="1200" dirty="0" smtClean="0">
                <a:solidFill>
                  <a:schemeClr val="tx1"/>
                </a:solidFill>
              </a:rPr>
              <a:t> </a:t>
            </a:r>
            <a:endParaRPr lang="en-US" sz="1200" dirty="0">
              <a:solidFill>
                <a:schemeClr val="tx1"/>
              </a:solidFill>
            </a:endParaRPr>
          </a:p>
          <a:p>
            <a:pPr lvl="1"/>
            <a:r>
              <a:rPr lang="en-US" sz="1200" dirty="0" smtClean="0">
                <a:solidFill>
                  <a:schemeClr val="tx1"/>
                </a:solidFill>
              </a:rPr>
              <a:t>Request </a:t>
            </a:r>
            <a:r>
              <a:rPr lang="en-US" sz="1200" dirty="0">
                <a:solidFill>
                  <a:schemeClr val="tx1"/>
                </a:solidFill>
              </a:rPr>
              <a:t>for </a:t>
            </a:r>
            <a:r>
              <a:rPr lang="en-US" sz="1200" dirty="0" smtClean="0">
                <a:solidFill>
                  <a:schemeClr val="tx1"/>
                </a:solidFill>
              </a:rPr>
              <a:t>Order:  </a:t>
            </a:r>
            <a:r>
              <a:rPr lang="en-US" sz="1200" dirty="0">
                <a:hlinkClick r:id="rId3"/>
              </a:rPr>
              <a:t>http://</a:t>
            </a:r>
            <a:r>
              <a:rPr lang="en-US" sz="1200" dirty="0" smtClean="0">
                <a:hlinkClick r:id="rId3"/>
              </a:rPr>
              <a:t>www.courts.ca.gov/documents/fl300.pdf </a:t>
            </a:r>
            <a:endParaRPr lang="en-US" sz="1200" dirty="0" smtClean="0"/>
          </a:p>
          <a:p>
            <a:pPr lvl="1"/>
            <a:r>
              <a:rPr lang="en-US" sz="1200" dirty="0" smtClean="0">
                <a:solidFill>
                  <a:schemeClr val="tx1"/>
                </a:solidFill>
              </a:rPr>
              <a:t>Declaration Regarding </a:t>
            </a:r>
            <a:r>
              <a:rPr lang="en-US" sz="1200" dirty="0">
                <a:solidFill>
                  <a:schemeClr val="tx1"/>
                </a:solidFill>
              </a:rPr>
              <a:t>Address Verification:  </a:t>
            </a:r>
            <a:r>
              <a:rPr lang="en-US" sz="1200" dirty="0">
                <a:solidFill>
                  <a:schemeClr val="tx1"/>
                </a:solidFill>
                <a:hlinkClick r:id="rId4"/>
              </a:rPr>
              <a:t>http://</a:t>
            </a:r>
            <a:r>
              <a:rPr lang="en-US" sz="1200" dirty="0" smtClean="0">
                <a:solidFill>
                  <a:schemeClr val="tx1"/>
                </a:solidFill>
                <a:hlinkClick r:id="rId4"/>
              </a:rPr>
              <a:t>www.courts.ca.gov/documents/fl334.pdf</a:t>
            </a:r>
            <a:endParaRPr lang="en-US" sz="1200" dirty="0" smtClean="0">
              <a:solidFill>
                <a:schemeClr val="tx1"/>
              </a:solidFill>
            </a:endParaRPr>
          </a:p>
          <a:p>
            <a:pPr lvl="1"/>
            <a:r>
              <a:rPr lang="en-US" sz="1200" dirty="0" smtClean="0">
                <a:solidFill>
                  <a:schemeClr val="tx1"/>
                </a:solidFill>
              </a:rPr>
              <a:t>Proof </a:t>
            </a:r>
            <a:r>
              <a:rPr lang="en-US" sz="1200" dirty="0">
                <a:solidFill>
                  <a:schemeClr val="tx1"/>
                </a:solidFill>
              </a:rPr>
              <a:t>of Service by Mail:  </a:t>
            </a:r>
            <a:r>
              <a:rPr lang="en-US" sz="1200" dirty="0">
                <a:solidFill>
                  <a:schemeClr val="tx1"/>
                </a:solidFill>
                <a:hlinkClick r:id="rId5"/>
              </a:rPr>
              <a:t>http://</a:t>
            </a:r>
            <a:r>
              <a:rPr lang="en-US" sz="1200" dirty="0" smtClean="0">
                <a:solidFill>
                  <a:schemeClr val="tx1"/>
                </a:solidFill>
                <a:hlinkClick r:id="rId5"/>
              </a:rPr>
              <a:t>www.courts.ca.gov/documents/fl335.pdf</a:t>
            </a:r>
            <a:endParaRPr lang="en-US" sz="1200" dirty="0" smtClean="0">
              <a:solidFill>
                <a:schemeClr val="tx1"/>
              </a:solidFill>
            </a:endParaRPr>
          </a:p>
          <a:p>
            <a:pPr lvl="1"/>
            <a:r>
              <a:rPr lang="en-US" sz="1200" dirty="0" smtClean="0">
                <a:solidFill>
                  <a:schemeClr val="tx1"/>
                </a:solidFill>
              </a:rPr>
              <a:t>Proof of </a:t>
            </a:r>
            <a:r>
              <a:rPr lang="en-US" sz="1200" dirty="0">
                <a:solidFill>
                  <a:schemeClr val="tx1"/>
                </a:solidFill>
              </a:rPr>
              <a:t>Personal Service: </a:t>
            </a:r>
            <a:r>
              <a:rPr lang="en-US" sz="1200" u="sng" dirty="0">
                <a:solidFill>
                  <a:schemeClr val="accent6"/>
                </a:solidFill>
              </a:rPr>
              <a:t>http</a:t>
            </a:r>
            <a:r>
              <a:rPr lang="en-US" sz="1200" u="sng" dirty="0"/>
              <a:t>://www.courts.ca.gov/documents/fl330.pdf</a:t>
            </a:r>
            <a:endParaRPr lang="en-US" sz="1200" u="sng" dirty="0" smtClean="0"/>
          </a:p>
          <a:p>
            <a:pPr lvl="1"/>
            <a:endParaRPr lang="en-US" sz="1200" dirty="0" smtClean="0"/>
          </a:p>
          <a:p>
            <a:r>
              <a:rPr lang="en-US" sz="1400" dirty="0" smtClean="0"/>
              <a:t>Once you have completed and signed the appropriate forms, you can file them at the Lamoreaux Justice Center, Room 706 (on the 7</a:t>
            </a:r>
            <a:r>
              <a:rPr lang="en-US" sz="1400" baseline="30000" dirty="0" smtClean="0"/>
              <a:t>th</a:t>
            </a:r>
            <a:r>
              <a:rPr lang="en-US" sz="1400" dirty="0" smtClean="0"/>
              <a:t> floor). </a:t>
            </a:r>
          </a:p>
          <a:p>
            <a:endParaRPr lang="en-US" sz="1400" dirty="0"/>
          </a:p>
          <a:p>
            <a:r>
              <a:rPr lang="en-US" sz="1400" dirty="0" smtClean="0"/>
              <a:t>If you would like someone to review your finished documents before filing them, you can bring them to the Self-Help Center at the Lamoreaux Justice Center.</a:t>
            </a:r>
          </a:p>
          <a:p>
            <a:endParaRPr lang="en-US" sz="1400" dirty="0"/>
          </a:p>
          <a:p>
            <a:r>
              <a:rPr lang="en-US" sz="1400" dirty="0" smtClean="0"/>
              <a:t>If the County of Orange, Child Support Services (CSS) is involved in the case, you will need to obtain from CSS your case balance history and your case balance detail.  You can get these documents at the CSS office at 1055 N. Main St., Santa Ana CA 92701, or at the branch office located on the 5</a:t>
            </a:r>
            <a:r>
              <a:rPr lang="en-US" sz="1400" baseline="30000" dirty="0" smtClean="0"/>
              <a:t>th</a:t>
            </a:r>
            <a:r>
              <a:rPr lang="en-US" sz="1400" dirty="0" smtClean="0"/>
              <a:t> floor of the Lamoreaux Justice Center located at 341 The City Drive South, Orange CA 92863</a:t>
            </a:r>
          </a:p>
          <a:p>
            <a:pPr lvl="1"/>
            <a:endParaRPr lang="en-US" sz="1200" dirty="0" smtClean="0"/>
          </a:p>
          <a:p>
            <a:pPr lvl="1"/>
            <a:endParaRPr lang="en-US" sz="1200" dirty="0" smtClean="0"/>
          </a:p>
          <a:p>
            <a:pPr lvl="1"/>
            <a:endParaRPr lang="en-US" sz="1200" dirty="0"/>
          </a:p>
        </p:txBody>
      </p:sp>
    </p:spTree>
    <p:extLst>
      <p:ext uri="{BB962C8B-B14F-4D97-AF65-F5344CB8AC3E}">
        <p14:creationId xmlns:p14="http://schemas.microsoft.com/office/powerpoint/2010/main" val="242111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6"/>
            <a:ext cx="5181600" cy="6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3)</a:t>
            </a:r>
            <a:endParaRPr lang="en-US" dirty="0"/>
          </a:p>
        </p:txBody>
      </p:sp>
      <p:sp>
        <p:nvSpPr>
          <p:cNvPr id="3" name="Text Placeholder 2"/>
          <p:cNvSpPr>
            <a:spLocks noGrp="1"/>
          </p:cNvSpPr>
          <p:nvPr>
            <p:ph type="body" idx="2"/>
          </p:nvPr>
        </p:nvSpPr>
        <p:spPr>
          <a:xfrm>
            <a:off x="5486400" y="1676400"/>
            <a:ext cx="3383280" cy="4617720"/>
          </a:xfrm>
        </p:spPr>
        <p:txBody>
          <a:bodyPr/>
          <a:lstStyle/>
          <a:p>
            <a:r>
              <a:rPr lang="en-US" b="1" dirty="0" smtClean="0"/>
              <a:t>Item 19.  </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dirty="0" smtClean="0"/>
              <a:t>The party receiving the waiver of unassigned arrears will date, print their name, and sign here.  </a:t>
            </a:r>
          </a:p>
          <a:p>
            <a:endParaRPr lang="en-US" dirty="0"/>
          </a:p>
          <a:p>
            <a:r>
              <a:rPr lang="en-US" dirty="0" smtClean="0"/>
              <a:t>Keep this document together with the Case Balance Detail and Case Balance History.</a:t>
            </a:r>
            <a:endParaRPr lang="en-US" dirty="0"/>
          </a:p>
        </p:txBody>
      </p:sp>
      <p:sp>
        <p:nvSpPr>
          <p:cNvPr id="5" name="Left Arrow 4"/>
          <p:cNvSpPr/>
          <p:nvPr/>
        </p:nvSpPr>
        <p:spPr>
          <a:xfrm rot="20338279">
            <a:off x="2617861" y="601118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0526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your name, address and phone number.</a:t>
            </a:r>
          </a:p>
        </p:txBody>
      </p:sp>
      <p:sp>
        <p:nvSpPr>
          <p:cNvPr id="5" name="Left Arrow 4"/>
          <p:cNvSpPr/>
          <p:nvPr/>
        </p:nvSpPr>
        <p:spPr>
          <a:xfrm>
            <a:off x="3352800" y="68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87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“IN PRO PER”  here.  This means you are representing yourself, and do not have an attorney.</a:t>
            </a:r>
          </a:p>
        </p:txBody>
      </p:sp>
      <p:sp>
        <p:nvSpPr>
          <p:cNvPr id="5" name="Left Arrow 4"/>
          <p:cNvSpPr/>
          <p:nvPr/>
        </p:nvSpPr>
        <p:spPr>
          <a:xfrm rot="19536866">
            <a:off x="1539298" y="1016973"/>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2218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If the Department of Child Support Services (County of Orange) is involved in your case, enter “CSS:” followed by your DCSS case number here.</a:t>
            </a:r>
          </a:p>
        </p:txBody>
      </p:sp>
      <p:sp>
        <p:nvSpPr>
          <p:cNvPr id="5" name="Left Arrow 4"/>
          <p:cNvSpPr/>
          <p:nvPr/>
        </p:nvSpPr>
        <p:spPr>
          <a:xfrm rot="19536866">
            <a:off x="2414248" y="1016973"/>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712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this information about the Court here.  </a:t>
            </a:r>
          </a:p>
        </p:txBody>
      </p:sp>
      <p:sp>
        <p:nvSpPr>
          <p:cNvPr id="5" name="Left Arrow 4"/>
          <p:cNvSpPr/>
          <p:nvPr/>
        </p:nvSpPr>
        <p:spPr>
          <a:xfrm rot="19536866">
            <a:off x="2834697" y="1358413"/>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191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a:t>The Petitioner’s Name, Respondent’s name, and (if appropriate) the Other Parent’s name go here.</a:t>
            </a:r>
          </a:p>
          <a:p>
            <a:pPr marL="294894" indent="-285750">
              <a:buFont typeface="Arial" pitchFamily="34" charset="0"/>
              <a:buChar char="•"/>
            </a:pPr>
            <a:endParaRPr lang="en-US" dirty="0"/>
          </a:p>
          <a:p>
            <a:pPr marL="294894" indent="-285750">
              <a:buFont typeface="Arial" pitchFamily="34" charset="0"/>
              <a:buChar char="•"/>
            </a:pPr>
            <a:r>
              <a:rPr lang="en-US" dirty="0"/>
              <a:t>Note:  Use another filed document for this.  The case caption does not change.  If you are the Respondent named in the original filing document in the case, you will always be the Respondent, even if you are the one filing the Request for Order.</a:t>
            </a:r>
          </a:p>
        </p:txBody>
      </p:sp>
      <p:sp>
        <p:nvSpPr>
          <p:cNvPr id="5" name="Left Arrow 4"/>
          <p:cNvSpPr/>
          <p:nvPr/>
        </p:nvSpPr>
        <p:spPr>
          <a:xfrm rot="20823316">
            <a:off x="2456841" y="1812836"/>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6536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your court case number here.</a:t>
            </a:r>
            <a:endParaRPr lang="en-US" dirty="0"/>
          </a:p>
        </p:txBody>
      </p:sp>
      <p:sp>
        <p:nvSpPr>
          <p:cNvPr id="5" name="Left Arrow 4"/>
          <p:cNvSpPr/>
          <p:nvPr/>
        </p:nvSpPr>
        <p:spPr>
          <a:xfrm rot="20823316">
            <a:off x="4657657" y="2161910"/>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535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Check the box for “Other” and enter “Stipulation and Order Waiving Unassigned Arrears” here. </a:t>
            </a:r>
            <a:endParaRPr lang="en-US" dirty="0"/>
          </a:p>
        </p:txBody>
      </p:sp>
      <p:sp>
        <p:nvSpPr>
          <p:cNvPr id="5" name="Left Arrow 4"/>
          <p:cNvSpPr/>
          <p:nvPr/>
        </p:nvSpPr>
        <p:spPr>
          <a:xfrm rot="20823316">
            <a:off x="3371241" y="2357729"/>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28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a:t>Item 1</a:t>
            </a:r>
            <a:r>
              <a:rPr lang="en-US" dirty="0"/>
              <a:t>.  Enter the name(s) of the other party(ies).  If CSS is involved in the case, “County of Orange” will be a party, together with the Other Parent’s name (and the words “and his/her attorney of record” if the other parent has an attorney)</a:t>
            </a:r>
          </a:p>
          <a:p>
            <a:r>
              <a:rPr lang="en-US" dirty="0" smtClean="0"/>
              <a:t> </a:t>
            </a:r>
            <a:endParaRPr lang="en-US" dirty="0"/>
          </a:p>
        </p:txBody>
      </p:sp>
      <p:sp>
        <p:nvSpPr>
          <p:cNvPr id="5" name="Left Arrow 4"/>
          <p:cNvSpPr/>
          <p:nvPr/>
        </p:nvSpPr>
        <p:spPr>
          <a:xfrm rot="20823316">
            <a:off x="2228242" y="2693083"/>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181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a:t>Item </a:t>
            </a:r>
            <a:r>
              <a:rPr lang="en-US" b="1" dirty="0" smtClean="0"/>
              <a:t>2a.  </a:t>
            </a:r>
            <a:r>
              <a:rPr lang="en-US" dirty="0"/>
              <a:t>Do not enter anything here.  When you file the document, the date, time and place of the hearing on the Request will be shown here (after it is filed).</a:t>
            </a:r>
          </a:p>
          <a:p>
            <a:r>
              <a:rPr lang="en-US" dirty="0" smtClean="0"/>
              <a:t> </a:t>
            </a:r>
            <a:endParaRPr lang="en-US" dirty="0"/>
          </a:p>
        </p:txBody>
      </p:sp>
      <p:sp>
        <p:nvSpPr>
          <p:cNvPr id="5" name="Left Arrow 4"/>
          <p:cNvSpPr/>
          <p:nvPr/>
        </p:nvSpPr>
        <p:spPr>
          <a:xfrm>
            <a:off x="4957963" y="3108237"/>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03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your name, address and phone number here.</a:t>
            </a:r>
          </a:p>
          <a:p>
            <a:pPr marL="294894" indent="-285750">
              <a:buFont typeface="Arial" pitchFamily="34" charset="0"/>
              <a:buChar char="•"/>
            </a:pPr>
            <a:endParaRPr lang="en-US" dirty="0"/>
          </a:p>
          <a:p>
            <a:endParaRPr lang="en-US" dirty="0" smtClean="0"/>
          </a:p>
        </p:txBody>
      </p:sp>
      <p:sp>
        <p:nvSpPr>
          <p:cNvPr id="5" name="Left Arrow 4"/>
          <p:cNvSpPr/>
          <p:nvPr/>
        </p:nvSpPr>
        <p:spPr>
          <a:xfrm>
            <a:off x="3200400" y="4572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363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a:t>Item </a:t>
            </a:r>
            <a:r>
              <a:rPr lang="en-US" b="1" dirty="0" smtClean="0"/>
              <a:t>2b.  </a:t>
            </a:r>
            <a:r>
              <a:rPr lang="en-US" dirty="0" smtClean="0"/>
              <a:t>Check this box.</a:t>
            </a:r>
            <a:endParaRPr lang="en-US" dirty="0"/>
          </a:p>
          <a:p>
            <a:r>
              <a:rPr lang="en-US" dirty="0" smtClean="0"/>
              <a:t> </a:t>
            </a:r>
            <a:endParaRPr lang="en-US" dirty="0"/>
          </a:p>
        </p:txBody>
      </p:sp>
      <p:sp>
        <p:nvSpPr>
          <p:cNvPr id="5" name="Left Arrow 4"/>
          <p:cNvSpPr/>
          <p:nvPr/>
        </p:nvSpPr>
        <p:spPr>
          <a:xfrm rot="19189071">
            <a:off x="1683627" y="3108237"/>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289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endParaRPr lang="en-US" b="1" dirty="0" smtClean="0"/>
          </a:p>
          <a:p>
            <a:endParaRPr lang="en-US" b="1" dirty="0"/>
          </a:p>
          <a:p>
            <a:endParaRPr lang="en-US" b="1" dirty="0" smtClean="0"/>
          </a:p>
          <a:p>
            <a:endParaRPr lang="en-US" b="1" dirty="0"/>
          </a:p>
          <a:p>
            <a:endParaRPr lang="en-US" b="1" dirty="0" smtClean="0"/>
          </a:p>
          <a:p>
            <a:r>
              <a:rPr lang="en-US" dirty="0" smtClean="0"/>
              <a:t>Enter the date and print your name.</a:t>
            </a:r>
            <a:endParaRPr lang="en-US" dirty="0"/>
          </a:p>
          <a:p>
            <a:r>
              <a:rPr lang="en-US" dirty="0" smtClean="0"/>
              <a:t> </a:t>
            </a:r>
            <a:endParaRPr lang="en-US" dirty="0"/>
          </a:p>
        </p:txBody>
      </p:sp>
      <p:sp>
        <p:nvSpPr>
          <p:cNvPr id="5" name="Left Arrow 4"/>
          <p:cNvSpPr/>
          <p:nvPr/>
        </p:nvSpPr>
        <p:spPr>
          <a:xfrm rot="19189071">
            <a:off x="1683626" y="3812491"/>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1068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endParaRPr lang="en-US" b="1" dirty="0" smtClean="0"/>
          </a:p>
          <a:p>
            <a:endParaRPr lang="en-US" b="1" dirty="0"/>
          </a:p>
          <a:p>
            <a:endParaRPr lang="en-US" b="1" dirty="0" smtClean="0"/>
          </a:p>
          <a:p>
            <a:endParaRPr lang="en-US" b="1" dirty="0"/>
          </a:p>
          <a:p>
            <a:endParaRPr lang="en-US" b="1" dirty="0" smtClean="0"/>
          </a:p>
          <a:p>
            <a:r>
              <a:rPr lang="en-US" dirty="0" smtClean="0"/>
              <a:t>After the document is printed, sign it here.</a:t>
            </a:r>
            <a:endParaRPr lang="en-US" dirty="0"/>
          </a:p>
        </p:txBody>
      </p:sp>
      <p:sp>
        <p:nvSpPr>
          <p:cNvPr id="5" name="Left Arrow 4"/>
          <p:cNvSpPr/>
          <p:nvPr/>
        </p:nvSpPr>
        <p:spPr>
          <a:xfrm rot="19189071">
            <a:off x="4198226" y="3888691"/>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4837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1475"/>
            <a:ext cx="508743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Item 4.  </a:t>
            </a:r>
            <a:r>
              <a:rPr lang="en-US" dirty="0" smtClean="0"/>
              <a:t>Check this box and go to the next page.</a:t>
            </a:r>
            <a:endParaRPr lang="en-US" dirty="0"/>
          </a:p>
        </p:txBody>
      </p:sp>
      <p:sp>
        <p:nvSpPr>
          <p:cNvPr id="5" name="Left Arrow 4"/>
          <p:cNvSpPr/>
          <p:nvPr/>
        </p:nvSpPr>
        <p:spPr>
          <a:xfrm rot="19189071">
            <a:off x="464427" y="4269691"/>
            <a:ext cx="563732"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4597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
            <a:ext cx="5372100" cy="67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this information, which will be the same for each page (Petitioner’s name, Respondent’s name, Other Parent’s name, if applicable, and the Court case number).</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953000" y="1524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373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
            <a:ext cx="5372100" cy="67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a:t>Check the box identifying the party filing the Request for Order</a:t>
            </a:r>
            <a:r>
              <a:rPr lang="en-US" dirty="0" smtClean="0"/>
              <a:t>.</a:t>
            </a:r>
          </a:p>
          <a:p>
            <a:pPr marL="294894" indent="-285750">
              <a:buFont typeface="Arial" pitchFamily="34" charset="0"/>
              <a:buChar char="•"/>
            </a:pPr>
            <a:endParaRPr lang="en-US" dirty="0"/>
          </a:p>
          <a:p>
            <a:pPr marL="294894" indent="-285750">
              <a:buFont typeface="Arial" pitchFamily="34" charset="0"/>
              <a:buChar char="•"/>
            </a:pPr>
            <a:r>
              <a:rPr lang="en-US" dirty="0" smtClean="0"/>
              <a:t>Go to the next page.</a:t>
            </a:r>
            <a:endParaRPr lang="en-US" dirty="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267200" y="68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9684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7" y="76200"/>
            <a:ext cx="5349533" cy="675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3)</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8.  </a:t>
            </a:r>
            <a:r>
              <a:rPr lang="en-US" dirty="0" smtClean="0"/>
              <a:t>Enter this language for “Other Relief.”  (A copy of the Stipulation and Order Waiving Unassigned Arrears will be attached as “Exhibit A”)</a:t>
            </a:r>
            <a:endParaRPr lang="en-US" dirty="0"/>
          </a:p>
        </p:txBody>
      </p:sp>
      <p:sp>
        <p:nvSpPr>
          <p:cNvPr id="7" name="Left Arrow 6"/>
          <p:cNvSpPr/>
          <p:nvPr/>
        </p:nvSpPr>
        <p:spPr>
          <a:xfrm rot="19696916">
            <a:off x="4980928" y="5382181"/>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319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1" y="228601"/>
            <a:ext cx="5415749" cy="661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10.  </a:t>
            </a:r>
            <a:r>
              <a:rPr lang="en-US" dirty="0" smtClean="0"/>
              <a:t>Check the box for this item. </a:t>
            </a:r>
            <a:r>
              <a:rPr lang="en-US" b="1" dirty="0" smtClean="0"/>
              <a:t> </a:t>
            </a:r>
            <a:r>
              <a:rPr lang="en-US" dirty="0" smtClean="0"/>
              <a:t>Facts supporting the request can be written here or on a separate declaration page.  If you use a separate declaration page, check the box for “Contained in the attached declaration.”</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5029200" y="2971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9161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1" y="228601"/>
            <a:ext cx="5415749" cy="661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dirty="0" smtClean="0"/>
              <a:t>Enter the date, your printed name and your signature here.</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7" name="Left Arrow 6"/>
          <p:cNvSpPr/>
          <p:nvPr/>
        </p:nvSpPr>
        <p:spPr>
          <a:xfrm rot="17954419">
            <a:off x="602144" y="530847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7954419">
            <a:off x="3573945" y="563880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7954419">
            <a:off x="1668946" y="56388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7391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This form is required if you are having the other party served by mail after a Judgment has been entered.  It shows the court you know the address of the other person to whom you will serve the documents by mail.</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5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“IN PRO PER” (meaning you are self-represented) on this line.</a:t>
            </a:r>
          </a:p>
          <a:p>
            <a:pPr marL="294894" indent="-285750">
              <a:buFont typeface="Arial" pitchFamily="34" charset="0"/>
              <a:buChar char="•"/>
            </a:pPr>
            <a:r>
              <a:rPr lang="en-US" dirty="0" smtClean="0"/>
              <a:t>If CSS is involved in your case, enter your CSS case number here.</a:t>
            </a:r>
          </a:p>
          <a:p>
            <a:pPr marL="294894" indent="-285750">
              <a:buFont typeface="Arial" pitchFamily="34" charset="0"/>
              <a:buChar char="•"/>
            </a:pPr>
            <a:endParaRPr lang="en-US" dirty="0"/>
          </a:p>
          <a:p>
            <a:endParaRPr lang="en-US" dirty="0" smtClean="0"/>
          </a:p>
        </p:txBody>
      </p:sp>
      <p:sp>
        <p:nvSpPr>
          <p:cNvPr id="5" name="Left Arrow 4"/>
          <p:cNvSpPr/>
          <p:nvPr/>
        </p:nvSpPr>
        <p:spPr>
          <a:xfrm>
            <a:off x="3156936" y="9144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667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r>
              <a:rPr lang="en-US" dirty="0" smtClean="0"/>
              <a:t>Enter your information here, name, complete address, &amp; telephone number.</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211889" y="345186"/>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1575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r>
              <a:rPr lang="en-US" dirty="0" smtClean="0"/>
              <a:t>Enter the Petitioner, Respondent and Other Parent (as on the original document)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49277" y="1751282"/>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928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endParaRPr lang="en-US" dirty="0" smtClean="0"/>
          </a:p>
          <a:p>
            <a:endParaRPr lang="en-US" dirty="0"/>
          </a:p>
          <a:p>
            <a:endParaRPr lang="en-US" dirty="0" smtClean="0"/>
          </a:p>
          <a:p>
            <a:r>
              <a:rPr lang="en-US" dirty="0" smtClean="0"/>
              <a:t>Enter the Court case number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354889" y="2265841"/>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382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1.  </a:t>
            </a:r>
            <a:r>
              <a:rPr lang="en-US" dirty="0" smtClean="0"/>
              <a:t>Check the box that represents who you are in the case.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8" y="2530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502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2.  </a:t>
            </a:r>
            <a:r>
              <a:rPr lang="en-US" dirty="0" smtClean="0"/>
              <a:t>Check this box if your Request for Order is regarding child support only and Child Support Services (County of Orange) is involved in your case.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8" y="2758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9655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3.  </a:t>
            </a:r>
            <a:r>
              <a:rPr lang="en-US" dirty="0" smtClean="0"/>
              <a:t>Check this box if you don’t check box 2.</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7" y="311706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959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3.a.  </a:t>
            </a:r>
            <a:r>
              <a:rPr lang="en-US" dirty="0" smtClean="0"/>
              <a:t>Enter the address of the party who is being served by mail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521443" y="3833829"/>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5887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3.b.  </a:t>
            </a:r>
            <a:r>
              <a:rPr lang="en-US" dirty="0" smtClean="0"/>
              <a:t>Check one of these boxes to indicate how you know the address is correct.  If you check (6), describe how you know the address in the space provided.  If you need more space, attach a page labeled “Attachment 3b(6).”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80367" y="419221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554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You will enter the date, print your name, and provide your signature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860557" y="5806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847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Someone over the age of 18 who is not a party to the case needs to perform your actual service (i.e., placing a copy of the documents you filed into a Post Office mail box) for you.  </a:t>
            </a:r>
            <a:r>
              <a:rPr lang="en-US" b="1" dirty="0" smtClean="0"/>
              <a:t>California law does not permit you to do your own service.</a:t>
            </a:r>
          </a:p>
          <a:p>
            <a:endParaRPr lang="en-US" b="1" dirty="0"/>
          </a:p>
          <a:p>
            <a:r>
              <a:rPr lang="en-US" dirty="0" smtClean="0"/>
              <a:t>That person will complete the form, which you must will then file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17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Court’s information as shown here.</a:t>
            </a:r>
          </a:p>
        </p:txBody>
      </p:sp>
      <p:sp>
        <p:nvSpPr>
          <p:cNvPr id="5" name="Left Arrow 4"/>
          <p:cNvSpPr/>
          <p:nvPr/>
        </p:nvSpPr>
        <p:spPr>
          <a:xfrm>
            <a:off x="3200400" y="12954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566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Enter your information, name, address &amp; telephone number, the party names and the case number.</a:t>
            </a:r>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022357" y="38390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9180041">
            <a:off x="3146525" y="15394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9180041">
            <a:off x="4597643" y="14940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178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r>
              <a:rPr lang="en-US" dirty="0" smtClean="0"/>
              <a:t>Enter the date, time and courtroom (Dept.) for the hearing here.</a:t>
            </a:r>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168414" y="1768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762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2.  </a:t>
            </a:r>
            <a:r>
              <a:rPr lang="en-US" dirty="0" smtClean="0"/>
              <a:t>The address of the person who does your service for you (the server) is entered here (by the server).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597643" y="2911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4959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  </a:t>
            </a:r>
            <a:r>
              <a:rPr lang="en-US" dirty="0" smtClean="0"/>
              <a:t>Enter the name(s) of the actual document(s) served here (e.g., Request for Order and Supporting Declaration, Income and Expense Declaration, blank responsive pleadings).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5728" y="33567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910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b="1" dirty="0" smtClean="0"/>
              <a:t>Item 3.a and b.  </a:t>
            </a:r>
            <a:r>
              <a:rPr lang="en-US" dirty="0" smtClean="0"/>
              <a:t>The server will check one of these two boxes, depending on how the documents are mailed.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1406" y="3977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3814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4.a.  </a:t>
            </a:r>
            <a:r>
              <a:rPr lang="en-US" dirty="0" smtClean="0"/>
              <a:t>Enter the name of the person to whom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031756" y="466368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0921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4.b.  </a:t>
            </a:r>
            <a:r>
              <a:rPr lang="en-US" dirty="0" smtClean="0"/>
              <a:t>Enter the address that the documents were mailed to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979109" y="4739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388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4.c.  </a:t>
            </a:r>
            <a:r>
              <a:rPr lang="en-US" dirty="0" smtClean="0"/>
              <a:t>Your server enters the city and state where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301240" y="4968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8762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4.d.  </a:t>
            </a:r>
            <a:r>
              <a:rPr lang="en-US" dirty="0" smtClean="0"/>
              <a:t>Your server enters the city and state where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70157" y="5120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57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5.  </a:t>
            </a:r>
            <a:r>
              <a:rPr lang="en-US" dirty="0" smtClean="0"/>
              <a:t>This box is checked if a Declaration Regarding Address Verification was completed and filed.  A copy of that Declaration should be attached to the Proof of Service.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79158" y="5197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89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Petitioner’s name, the Respondent’s name, and (if applicable) the Other Parent’s name here</a:t>
            </a:r>
            <a:r>
              <a:rPr lang="en-US" dirty="0"/>
              <a:t>. </a:t>
            </a:r>
            <a:r>
              <a:rPr lang="en-US" dirty="0" smtClean="0"/>
              <a:t>  </a:t>
            </a:r>
            <a:r>
              <a:rPr lang="en-US" dirty="0"/>
              <a:t>Note:  This information should match the original </a:t>
            </a:r>
            <a:r>
              <a:rPr lang="en-US" dirty="0" smtClean="0"/>
              <a:t>Complaint.</a:t>
            </a:r>
          </a:p>
        </p:txBody>
      </p:sp>
      <p:sp>
        <p:nvSpPr>
          <p:cNvPr id="5" name="Left Arrow 4"/>
          <p:cNvSpPr/>
          <p:nvPr/>
        </p:nvSpPr>
        <p:spPr>
          <a:xfrm>
            <a:off x="3352800" y="18288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410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lnSpcReduction="10000"/>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The person who does the mailing dates, prints their name, and signs the proof of service here.</a:t>
            </a:r>
          </a:p>
          <a:p>
            <a:endParaRPr lang="en-US" dirty="0"/>
          </a:p>
          <a:p>
            <a:r>
              <a:rPr lang="en-US" dirty="0" smtClean="0"/>
              <a:t>The Proof of Service must then be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869957" y="593382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6014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r>
              <a:rPr lang="en-US" dirty="0" smtClean="0"/>
              <a:t>Someone over the age of 18 who is not a party to the case needs to do your actual service for you.</a:t>
            </a:r>
          </a:p>
          <a:p>
            <a:endParaRPr lang="en-US" dirty="0"/>
          </a:p>
          <a:p>
            <a:r>
              <a:rPr lang="en-US" dirty="0" smtClean="0"/>
              <a:t>That person will complete this form, which you must then have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97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r>
              <a:rPr lang="en-US" dirty="0"/>
              <a:t>Enter your information</a:t>
            </a:r>
            <a:r>
              <a:rPr lang="en-US" dirty="0" smtClean="0"/>
              <a:t>, name, address, &amp; telephone number, </a:t>
            </a:r>
            <a:r>
              <a:rPr lang="en-US" dirty="0"/>
              <a:t>the party names and the case number.</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688989" y="250513"/>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9180041">
            <a:off x="3450989" y="175755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9180041">
            <a:off x="5307839" y="1790611"/>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03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r>
              <a:rPr lang="en-US" dirty="0" smtClean="0"/>
              <a:t>Enter the date, time and place of the hearing here.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96284" y="1943188"/>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237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2.  </a:t>
            </a:r>
            <a:r>
              <a:rPr lang="en-US" dirty="0" smtClean="0"/>
              <a:t>The person doing the service enters the name of the person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850789" y="26289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15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3.  </a:t>
            </a:r>
            <a:r>
              <a:rPr lang="en-US" dirty="0" smtClean="0"/>
              <a:t>Enter the name of the documents being served  (e.g., Request for Order, Income and Expense Declaration, blank responsive pleadings).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136788" y="308083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1870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4.  </a:t>
            </a:r>
            <a:r>
              <a:rPr lang="en-US" dirty="0" smtClean="0"/>
              <a:t>The person doing the service enters the date, time, and address where the other party was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14451" y="35433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65427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5.  </a:t>
            </a:r>
            <a:r>
              <a:rPr lang="en-US" dirty="0" smtClean="0"/>
              <a:t>The category of the person performing the service is indicated by checking the appropriate box (usually “a”).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255579" y="4362796"/>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1067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6.  </a:t>
            </a:r>
            <a:r>
              <a:rPr lang="en-US" dirty="0" smtClean="0"/>
              <a:t>The person doing the service enters his or her name, address and telephone number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173747" y="49911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0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7.  </a:t>
            </a:r>
            <a:r>
              <a:rPr lang="en-US" dirty="0" smtClean="0"/>
              <a:t>If the server is not a California sheriff or marshal, this box needs to be checked.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55390" y="5524588"/>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856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court’s case number here.</a:t>
            </a:r>
          </a:p>
        </p:txBody>
      </p:sp>
      <p:sp>
        <p:nvSpPr>
          <p:cNvPr id="5" name="Left Arrow 4"/>
          <p:cNvSpPr/>
          <p:nvPr/>
        </p:nvSpPr>
        <p:spPr>
          <a:xfrm>
            <a:off x="4800600" y="228600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118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The date, name of the person performing the service and his/her signature goes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50989" y="59055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797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 y="762000"/>
            <a:ext cx="8355776" cy="5866447"/>
          </a:xfrm>
        </p:spPr>
        <p:txBody>
          <a:bodyPr>
            <a:normAutofit/>
          </a:bodyPr>
          <a:lstStyle/>
          <a:p>
            <a:pPr algn="ctr"/>
            <a:r>
              <a:rPr lang="en-US" sz="1600" b="1" dirty="0" smtClean="0"/>
              <a:t>Next Steps</a:t>
            </a:r>
          </a:p>
          <a:p>
            <a:endParaRPr lang="en-US" sz="1600" b="1" dirty="0"/>
          </a:p>
          <a:p>
            <a:r>
              <a:rPr lang="en-US" sz="1600" dirty="0" smtClean="0"/>
              <a:t>After you have completed all of your documents, you will need to make copies, as follows:</a:t>
            </a:r>
          </a:p>
          <a:p>
            <a:endParaRPr lang="en-US" sz="1600" dirty="0"/>
          </a:p>
          <a:p>
            <a:pPr marL="352044" indent="-342900">
              <a:buFont typeface="Arial" pitchFamily="34" charset="0"/>
              <a:buChar char="•"/>
            </a:pPr>
            <a:r>
              <a:rPr lang="en-US" sz="1600" dirty="0" smtClean="0"/>
              <a:t>The original is filed with the court, including a separate original of the Stipulation and Order Waiving Unassigned Arrears (with a copy attached to the Request for Order as well).</a:t>
            </a:r>
          </a:p>
          <a:p>
            <a:pPr marL="352044" indent="-342900">
              <a:buFont typeface="Arial" pitchFamily="34" charset="0"/>
              <a:buChar char="•"/>
            </a:pPr>
            <a:r>
              <a:rPr lang="en-US" sz="1600" dirty="0" smtClean="0"/>
              <a:t>One copy is for your records.</a:t>
            </a:r>
          </a:p>
          <a:p>
            <a:pPr marL="352044" indent="-342900">
              <a:buFont typeface="Arial" pitchFamily="34" charset="0"/>
              <a:buChar char="•"/>
            </a:pPr>
            <a:r>
              <a:rPr lang="en-US" sz="1600" dirty="0" smtClean="0"/>
              <a:t>Another copy is for the other party in the case.</a:t>
            </a:r>
          </a:p>
          <a:p>
            <a:pPr marL="352044" indent="-342900">
              <a:buFont typeface="Arial" pitchFamily="34" charset="0"/>
              <a:buChar char="•"/>
            </a:pPr>
            <a:r>
              <a:rPr lang="en-US" sz="1600" dirty="0" smtClean="0"/>
              <a:t>If Child Support Services is involved, you will need an additional copy to be served on this agency.</a:t>
            </a:r>
          </a:p>
          <a:p>
            <a:pPr marL="352044" indent="-342900">
              <a:buFont typeface="Arial" pitchFamily="34" charset="0"/>
              <a:buChar char="•"/>
            </a:pPr>
            <a:r>
              <a:rPr lang="en-US" sz="1600" dirty="0" smtClean="0"/>
              <a:t>If the other party has an attorney of record, you will need an additional copy to be served on the attorney.</a:t>
            </a:r>
          </a:p>
          <a:p>
            <a:pPr marL="352044" indent="-342900">
              <a:buFont typeface="Arial" pitchFamily="34" charset="0"/>
              <a:buChar char="•"/>
            </a:pPr>
            <a:endParaRPr lang="en-US" sz="1600" dirty="0"/>
          </a:p>
          <a:p>
            <a:pPr marL="352044" indent="-342900">
              <a:buFont typeface="Arial" pitchFamily="34" charset="0"/>
              <a:buChar char="•"/>
            </a:pPr>
            <a:endParaRPr lang="en-US" sz="1600" dirty="0" smtClean="0"/>
          </a:p>
          <a:p>
            <a:r>
              <a:rPr lang="en-US" sz="1600" dirty="0" smtClean="0"/>
              <a:t>If you would like your documents reviewed prior to filing, you can bring them to the Self-Help Center at Lamoreaux Justice Center.</a:t>
            </a:r>
          </a:p>
          <a:p>
            <a:endParaRPr lang="en-US" sz="1600" dirty="0"/>
          </a:p>
          <a:p>
            <a:r>
              <a:rPr lang="en-US" sz="1600" dirty="0" smtClean="0"/>
              <a:t>You will file your documents in the Clerk’s Office at the Lamoreaux Justice Center (7</a:t>
            </a:r>
            <a:r>
              <a:rPr lang="en-US" sz="1600" baseline="30000" dirty="0" smtClean="0"/>
              <a:t>th</a:t>
            </a:r>
            <a:r>
              <a:rPr lang="en-US" sz="1600" dirty="0" smtClean="0"/>
              <a:t> Floor, Room 706).</a:t>
            </a:r>
            <a:endParaRPr lang="en-US" dirty="0" smtClean="0"/>
          </a:p>
        </p:txBody>
      </p:sp>
    </p:spTree>
    <p:extLst>
      <p:ext uri="{BB962C8B-B14F-4D97-AF65-F5344CB8AC3E}">
        <p14:creationId xmlns:p14="http://schemas.microsoft.com/office/powerpoint/2010/main" val="267830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r>
              <a:rPr lang="en-US" b="1" dirty="0" smtClean="0"/>
              <a:t>Parties</a:t>
            </a:r>
          </a:p>
          <a:p>
            <a:endParaRPr lang="en-US" dirty="0"/>
          </a:p>
          <a:p>
            <a:r>
              <a:rPr lang="en-US" b="1" dirty="0" smtClean="0"/>
              <a:t>Item 1.</a:t>
            </a:r>
            <a:r>
              <a:rPr lang="en-US" dirty="0" smtClean="0"/>
              <a:t>  Check the box representing the person who is waiving the unassigned arrears and enter her/his name in the space provided.</a:t>
            </a:r>
            <a:endParaRPr lang="en-US" b="1" dirty="0" smtClean="0"/>
          </a:p>
        </p:txBody>
      </p:sp>
      <p:sp>
        <p:nvSpPr>
          <p:cNvPr id="5" name="Left Arrow 4"/>
          <p:cNvSpPr/>
          <p:nvPr/>
        </p:nvSpPr>
        <p:spPr>
          <a:xfrm rot="19890328">
            <a:off x="4220145" y="292469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45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 y="76200"/>
            <a:ext cx="5304431"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normAutofit fontScale="90000"/>
          </a:bodyPr>
          <a:lstStyle/>
          <a:p>
            <a:pPr algn="ctr"/>
            <a:r>
              <a:rPr lang="en-US" dirty="0" smtClean="0"/>
              <a:t>Stipulation and Order Waiving Unassigned Arrears</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r>
              <a:rPr lang="en-US" b="1" dirty="0" smtClean="0"/>
              <a:t>Parties</a:t>
            </a:r>
          </a:p>
          <a:p>
            <a:endParaRPr lang="en-US" dirty="0"/>
          </a:p>
          <a:p>
            <a:r>
              <a:rPr lang="en-US" b="1" dirty="0" smtClean="0"/>
              <a:t>Item 2.</a:t>
            </a:r>
            <a:r>
              <a:rPr lang="en-US" dirty="0" smtClean="0"/>
              <a:t>  Check the box representing the person who is receiving the waiver of unassigned arrears and enter her/his name in the space provided.</a:t>
            </a:r>
            <a:endParaRPr lang="en-US" b="1" dirty="0" smtClean="0"/>
          </a:p>
        </p:txBody>
      </p:sp>
      <p:sp>
        <p:nvSpPr>
          <p:cNvPr id="5" name="Left Arrow 4"/>
          <p:cNvSpPr/>
          <p:nvPr/>
        </p:nvSpPr>
        <p:spPr>
          <a:xfrm rot="19890328">
            <a:off x="4296345" y="3438926"/>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313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3398AD7DBBE47BF90C8A8E8454347" ma:contentTypeVersion="0" ma:contentTypeDescription="Create a new document." ma:contentTypeScope="" ma:versionID="496fdde71d355b5709511b3f4838510e">
  <xsd:schema xmlns:xsd="http://www.w3.org/2001/XMLSchema" xmlns:xs="http://www.w3.org/2001/XMLSchema" xmlns:p="http://schemas.microsoft.com/office/2006/metadata/properties" targetNamespace="http://schemas.microsoft.com/office/2006/metadata/properties" ma:root="true" ma:fieldsID="c486719921af08a00f8ec0954cf6fb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9008C1-158B-41CD-B405-EE501D216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D7A45D-7562-4423-96E4-3EF20B2A2775}">
  <ds:schemaRefs>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A8E4FE1-F759-4286-8E94-8F4E6ADE05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1564</TotalTime>
  <Words>2674</Words>
  <Application>Microsoft Office PowerPoint</Application>
  <PresentationFormat>On-screen Show (4:3)</PresentationFormat>
  <Paragraphs>1210</Paragraphs>
  <Slides>71</Slides>
  <Notes>22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Urban</vt:lpstr>
      <vt:lpstr>How to Prepare a Stipulation and Order Waiving Unassigned Arrears, and a Request for Order for the Stipulation.</vt:lpstr>
      <vt:lpstr>PowerPoint Presentation</vt:lpstr>
      <vt:lpstr>Stipulation and Order Waiving Unassigned Arrears (page 1)</vt:lpstr>
      <vt:lpstr>Stipulation and Order Waiving Unassigned Arrears (page 1)</vt:lpstr>
      <vt:lpstr>Stipulation and Order Waiving Unassigned Arrears (page 1)</vt:lpstr>
      <vt:lpstr>Stipulation and Order Waiving Unassigned Arrears (page 1)</vt:lpstr>
      <vt:lpstr>Stipulation and Order Waiving Unassigned Arrears (page 1)</vt:lpstr>
      <vt:lpstr>Stipulation and Order Waiving Unassigned Arrears (page 1)</vt:lpstr>
      <vt:lpstr>Stipulation and Order Waiving Unassigned Arrears (page 1)</vt:lpstr>
      <vt:lpstr>Stipulation and Order Waiving Unassigned Arrears (page 2)</vt:lpstr>
      <vt:lpstr>Stipulation and Order Waiving Unassigned Arrears (page 2)</vt:lpstr>
      <vt:lpstr>Stipulation and Order Waiving Unassigned Arrears (page 2)</vt:lpstr>
      <vt:lpstr>Stipulation and Order Waiving Unassigned Arrears (page 2)</vt:lpstr>
      <vt:lpstr>Stipulation and Order Waiving Unassigned Arrears (page 2)</vt:lpstr>
      <vt:lpstr>Stipulation and Order Waiving Unassigned Arrears (page 2)</vt:lpstr>
      <vt:lpstr>Stipulation and Order Waiving Unassigned Arrears (page 3)</vt:lpstr>
      <vt:lpstr>Stipulation and Order Waiving Unassigned Arrears (page 3)</vt:lpstr>
      <vt:lpstr>Stipulation and Order Waiving Unassigned Arrears (page 3)</vt:lpstr>
      <vt:lpstr>Stipulation and Order Waiving Unassigned Arrears (page 3)</vt:lpstr>
      <vt:lpstr>Stipulation and Order Waiving Unassigned Arrears (page 3)</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2)</vt:lpstr>
      <vt:lpstr>Request for Order (page 2)</vt:lpstr>
      <vt:lpstr>Request for Order (page 3)</vt:lpstr>
      <vt:lpstr>Request for Order (page 4)</vt:lpstr>
      <vt:lpstr>Request for Order (page 4)</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PowerPoint Presentation</vt:lpstr>
    </vt:vector>
  </TitlesOfParts>
  <Company>Superior Court of CA, County of Orange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Stipulation and Order Waiving Unassigned Arrears</dc:title>
  <dc:creator>aglover</dc:creator>
  <cp:lastModifiedBy>lland</cp:lastModifiedBy>
  <cp:revision>110</cp:revision>
  <dcterms:created xsi:type="dcterms:W3CDTF">2012-05-14T15:36:29Z</dcterms:created>
  <dcterms:modified xsi:type="dcterms:W3CDTF">2012-12-21T00:20:06Z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0x010100B5E3398AD7DBBE47BF90C8A8E8454347</vt:lpwstr>
  </property>
</Properties>
</file>