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57"/>
  </p:notesMasterIdLst>
  <p:sldIdLst>
    <p:sldId id="256" r:id="rId5"/>
    <p:sldId id="422" r:id="rId6"/>
    <p:sldId id="343" r:id="rId7"/>
    <p:sldId id="423" r:id="rId8"/>
    <p:sldId id="424" r:id="rId9"/>
    <p:sldId id="346" r:id="rId10"/>
    <p:sldId id="347" r:id="rId11"/>
    <p:sldId id="428" r:id="rId12"/>
    <p:sldId id="425" r:id="rId13"/>
    <p:sldId id="426" r:id="rId14"/>
    <p:sldId id="429" r:id="rId15"/>
    <p:sldId id="427" r:id="rId16"/>
    <p:sldId id="430" r:id="rId17"/>
    <p:sldId id="431" r:id="rId18"/>
    <p:sldId id="432" r:id="rId19"/>
    <p:sldId id="433" r:id="rId20"/>
    <p:sldId id="434" r:id="rId21"/>
    <p:sldId id="374" r:id="rId22"/>
    <p:sldId id="315"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 id="400" r:id="rId38"/>
    <p:sldId id="401" r:id="rId39"/>
    <p:sldId id="402" r:id="rId40"/>
    <p:sldId id="403" r:id="rId41"/>
    <p:sldId id="404" r:id="rId42"/>
    <p:sldId id="405" r:id="rId43"/>
    <p:sldId id="406" r:id="rId44"/>
    <p:sldId id="407" r:id="rId45"/>
    <p:sldId id="408" r:id="rId46"/>
    <p:sldId id="409" r:id="rId47"/>
    <p:sldId id="410" r:id="rId48"/>
    <p:sldId id="411" r:id="rId49"/>
    <p:sldId id="412" r:id="rId50"/>
    <p:sldId id="413" r:id="rId51"/>
    <p:sldId id="414" r:id="rId52"/>
    <p:sldId id="418" r:id="rId53"/>
    <p:sldId id="415" r:id="rId54"/>
    <p:sldId id="416" r:id="rId55"/>
    <p:sldId id="42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dirty="0"/>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29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38</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40</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41</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42</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43</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44</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45</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46</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47</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30</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48</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50</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51</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31</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32</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33</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34</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35</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36</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37</a:t>
            </a:fld>
            <a:endParaRPr lang="en-US" dirty="0"/>
          </a:p>
        </p:txBody>
      </p:sp>
    </p:spTree>
    <p:extLst>
      <p:ext uri="{BB962C8B-B14F-4D97-AF65-F5344CB8AC3E}">
        <p14:creationId xmlns:p14="http://schemas.microsoft.com/office/powerpoint/2010/main" val="25510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dirty="0"/>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courts.ca.gov/documents/fl334.pdf" TargetMode="External"/><Relationship Id="rId2" Type="http://schemas.openxmlformats.org/officeDocument/2006/relationships/hyperlink" Target="http://www.courts.ca.gov/documents/fl676.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3186113"/>
          </a:xfrm>
        </p:spPr>
        <p:txBody>
          <a:bodyPr>
            <a:normAutofit/>
          </a:bodyPr>
          <a:lstStyle/>
          <a:p>
            <a:pPr algn="ctr"/>
            <a:r>
              <a:rPr lang="en-US" dirty="0" smtClean="0"/>
              <a:t>How to Prepare Court Forms to Request a Judicial Adjustment of Arrearages Due to Incarceration or Involuntary Institutionalization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dirty="0" smtClean="0"/>
              <a:t>Enter the date(s) of incarceration/ institutionalization on line (1) and the date(s) of release on line (2).</a:t>
            </a:r>
          </a:p>
        </p:txBody>
      </p:sp>
      <p:sp>
        <p:nvSpPr>
          <p:cNvPr id="5" name="Left Arrow 4"/>
          <p:cNvSpPr/>
          <p:nvPr/>
        </p:nvSpPr>
        <p:spPr>
          <a:xfrm rot="19403409">
            <a:off x="2000506" y="46209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403409">
            <a:off x="3600706" y="44685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98021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dirty="0" smtClean="0"/>
              <a:t>Check this box.  Your incarceration/ institutionalization can not have been for the reasons stated here.</a:t>
            </a:r>
          </a:p>
        </p:txBody>
      </p:sp>
      <p:sp>
        <p:nvSpPr>
          <p:cNvPr id="5" name="Left Arrow 4"/>
          <p:cNvSpPr/>
          <p:nvPr/>
        </p:nvSpPr>
        <p:spPr>
          <a:xfrm rot="19403409">
            <a:off x="552707" y="4707978"/>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403409">
            <a:off x="3600706" y="44685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8193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endParaRPr lang="en-US" dirty="0"/>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Enter the Petitioner’s name, the Respondent’s name, the Other Parent’s name (if applicable) and the Case number here.</a:t>
            </a: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5" name="Left Arrow 4"/>
          <p:cNvSpPr/>
          <p:nvPr/>
        </p:nvSpPr>
        <p:spPr>
          <a:xfrm rot="1166945">
            <a:off x="4648200" y="53340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9744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endParaRPr lang="en-US" dirty="0"/>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Enter the date, your name, and (after printing) your signature.</a:t>
            </a: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5" name="Left Arrow 4"/>
          <p:cNvSpPr/>
          <p:nvPr/>
        </p:nvSpPr>
        <p:spPr>
          <a:xfrm rot="19591688">
            <a:off x="2688968" y="87963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7572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br>
              <a:rPr lang="en-US" dirty="0" smtClean="0"/>
            </a:br>
            <a:r>
              <a:rPr lang="en-US" dirty="0" smtClean="0"/>
              <a:t>Proof of Service</a:t>
            </a:r>
            <a:endParaRPr lang="en-US" dirty="0"/>
          </a:p>
        </p:txBody>
      </p:sp>
      <p:sp>
        <p:nvSpPr>
          <p:cNvPr id="3" name="Text Placeholder 2"/>
          <p:cNvSpPr>
            <a:spLocks noGrp="1"/>
          </p:cNvSpPr>
          <p:nvPr>
            <p:ph type="body" idx="2"/>
          </p:nvPr>
        </p:nvSpPr>
        <p:spPr>
          <a:xfrm>
            <a:off x="5521360" y="2133600"/>
            <a:ext cx="3383280" cy="4160520"/>
          </a:xfrm>
        </p:spPr>
        <p:txBody>
          <a:bodyPr/>
          <a:lstStyle/>
          <a:p>
            <a:r>
              <a:rPr lang="en-US" dirty="0" smtClean="0"/>
              <a:t>Before you file this document, you will need to have the local child support agency and the other party served with a copy (including attachments).</a:t>
            </a:r>
          </a:p>
          <a:p>
            <a:endParaRPr lang="en-US" dirty="0"/>
          </a:p>
          <a:p>
            <a:r>
              <a:rPr lang="en-US" dirty="0" smtClean="0"/>
              <a:t>California law does not allow you to perform the service yourself.  You must have someone over the age of 18 who is not a party in the case serve the documents for you.  That person (the server) will complete the included Proof of Service on this document AFTER the service of the copies was performed.  </a:t>
            </a:r>
          </a:p>
          <a:p>
            <a:pPr marL="294894" indent="-285750">
              <a:buFont typeface="Arial" pitchFamily="34" charset="0"/>
              <a:buChar char="•"/>
            </a:pPr>
            <a:endParaRPr lang="en-US" dirty="0"/>
          </a:p>
        </p:txBody>
      </p:sp>
      <p:sp>
        <p:nvSpPr>
          <p:cNvPr id="5" name="Left Arrow 4"/>
          <p:cNvSpPr/>
          <p:nvPr/>
        </p:nvSpPr>
        <p:spPr>
          <a:xfrm rot="19591688">
            <a:off x="3069969" y="156543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48661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br>
              <a:rPr lang="en-US" dirty="0" smtClean="0"/>
            </a:br>
            <a:r>
              <a:rPr lang="en-US" dirty="0" smtClean="0"/>
              <a:t>Proof of Service</a:t>
            </a:r>
            <a:endParaRPr lang="en-US" dirty="0"/>
          </a:p>
        </p:txBody>
      </p:sp>
      <p:sp>
        <p:nvSpPr>
          <p:cNvPr id="3" name="Text Placeholder 2"/>
          <p:cNvSpPr>
            <a:spLocks noGrp="1"/>
          </p:cNvSpPr>
          <p:nvPr>
            <p:ph type="body" idx="2"/>
          </p:nvPr>
        </p:nvSpPr>
        <p:spPr>
          <a:xfrm>
            <a:off x="5521360" y="2133600"/>
            <a:ext cx="3383280" cy="4160520"/>
          </a:xfrm>
        </p:spPr>
        <p:txBody>
          <a:bodyPr/>
          <a:lstStyle/>
          <a:p>
            <a:r>
              <a:rPr lang="en-US" dirty="0" smtClean="0"/>
              <a:t>The server will provide his/her residence or business address here.</a:t>
            </a:r>
            <a:endParaRPr lang="en-US" dirty="0"/>
          </a:p>
        </p:txBody>
      </p:sp>
      <p:sp>
        <p:nvSpPr>
          <p:cNvPr id="5" name="Left Arrow 4"/>
          <p:cNvSpPr/>
          <p:nvPr/>
        </p:nvSpPr>
        <p:spPr>
          <a:xfrm rot="19591688">
            <a:off x="3069969" y="202929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4215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br>
              <a:rPr lang="en-US" dirty="0" smtClean="0"/>
            </a:br>
            <a:r>
              <a:rPr lang="en-US" dirty="0" smtClean="0"/>
              <a:t>Proof of Service</a:t>
            </a:r>
            <a:endParaRPr lang="en-US" dirty="0"/>
          </a:p>
        </p:txBody>
      </p:sp>
      <p:sp>
        <p:nvSpPr>
          <p:cNvPr id="3" name="Text Placeholder 2"/>
          <p:cNvSpPr>
            <a:spLocks noGrp="1"/>
          </p:cNvSpPr>
          <p:nvPr>
            <p:ph type="body" idx="2"/>
          </p:nvPr>
        </p:nvSpPr>
        <p:spPr>
          <a:xfrm>
            <a:off x="5521360" y="2133600"/>
            <a:ext cx="3383280" cy="4160520"/>
          </a:xfrm>
        </p:spPr>
        <p:txBody>
          <a:bodyPr/>
          <a:lstStyle/>
          <a:p>
            <a:r>
              <a:rPr lang="en-US" dirty="0" smtClean="0"/>
              <a:t>If the server personally delivered the documents to the other parties, he/she will check this box and provide the information in this section.</a:t>
            </a:r>
            <a:endParaRPr lang="en-US" dirty="0"/>
          </a:p>
        </p:txBody>
      </p:sp>
      <p:sp>
        <p:nvSpPr>
          <p:cNvPr id="5" name="Left Arrow 4"/>
          <p:cNvSpPr/>
          <p:nvPr/>
        </p:nvSpPr>
        <p:spPr>
          <a:xfrm rot="19591688">
            <a:off x="402967" y="249315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6088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1"/>
            <a:ext cx="5184207"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a:t>
            </a:r>
            <a:r>
              <a:rPr lang="en-US" dirty="0" smtClean="0"/>
              <a:t>2)</a:t>
            </a:r>
            <a:br>
              <a:rPr lang="en-US" dirty="0" smtClean="0"/>
            </a:br>
            <a:r>
              <a:rPr lang="en-US" dirty="0" smtClean="0"/>
              <a:t>Proof of Service</a:t>
            </a:r>
            <a:endParaRPr lang="en-US" dirty="0"/>
          </a:p>
        </p:txBody>
      </p:sp>
      <p:sp>
        <p:nvSpPr>
          <p:cNvPr id="3" name="Text Placeholder 2"/>
          <p:cNvSpPr>
            <a:spLocks noGrp="1"/>
          </p:cNvSpPr>
          <p:nvPr>
            <p:ph type="body" idx="2"/>
          </p:nvPr>
        </p:nvSpPr>
        <p:spPr>
          <a:xfrm>
            <a:off x="5521360" y="2133600"/>
            <a:ext cx="3383280" cy="4160520"/>
          </a:xfrm>
        </p:spPr>
        <p:txBody>
          <a:bodyPr/>
          <a:lstStyle/>
          <a:p>
            <a:r>
              <a:rPr lang="en-US" dirty="0" smtClean="0"/>
              <a:t>If the server mailed the documents to the other parties, he/she will check this box and provide the information in this section, including item (3), and you will also need to complete the Declaration Regarding Address Verification.</a:t>
            </a:r>
            <a:endParaRPr lang="en-US" dirty="0"/>
          </a:p>
        </p:txBody>
      </p:sp>
      <p:sp>
        <p:nvSpPr>
          <p:cNvPr id="5" name="Left Arrow 4"/>
          <p:cNvSpPr/>
          <p:nvPr/>
        </p:nvSpPr>
        <p:spPr>
          <a:xfrm rot="19591688">
            <a:off x="396635" y="362282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0584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521360" y="1143000"/>
            <a:ext cx="3383280" cy="5151120"/>
          </a:xfrm>
        </p:spPr>
        <p:txBody>
          <a:bodyPr/>
          <a:lstStyle/>
          <a:p>
            <a:pPr algn="ctr"/>
            <a:r>
              <a:rPr lang="en-US" sz="1800" b="1" dirty="0"/>
              <a:t>Preparing your supporting documents</a:t>
            </a:r>
          </a:p>
          <a:p>
            <a:endParaRPr lang="en-US" dirty="0"/>
          </a:p>
          <a:p>
            <a:r>
              <a:rPr lang="en-US" dirty="0" smtClean="0"/>
              <a:t>You will need to provide evidence of all payments you have made for your support payments.  </a:t>
            </a:r>
          </a:p>
          <a:p>
            <a:endParaRPr lang="en-US" dirty="0"/>
          </a:p>
          <a:p>
            <a:r>
              <a:rPr lang="en-US" dirty="0" smtClean="0"/>
              <a:t>After you have gathered your documents, arrange them in chronological order, and make one copy on 8.5” x 11” paper.  This will become your original for filing purposes.</a:t>
            </a:r>
          </a:p>
          <a:p>
            <a:pPr marL="294894" indent="-285750">
              <a:buFont typeface="Arial" pitchFamily="34" charset="0"/>
              <a:buChar char="•"/>
            </a:pPr>
            <a:endParaRPr lang="en-US" dirty="0"/>
          </a:p>
          <a:p>
            <a:pPr marL="294894" indent="-285750">
              <a:buFont typeface="Arial" pitchFamily="34" charset="0"/>
              <a:buChar char="•"/>
            </a:pPr>
            <a:endParaRPr lang="en-US" dirty="0"/>
          </a:p>
          <a:p>
            <a:pPr marL="294894" indent="-285750">
              <a:buFont typeface="Arial" pitchFamily="34" charset="0"/>
              <a:buChar char="•"/>
            </a:pPr>
            <a:endParaRPr lang="en-US" dirty="0"/>
          </a:p>
        </p:txBody>
      </p:sp>
    </p:spTree>
    <p:extLst>
      <p:ext uri="{BB962C8B-B14F-4D97-AF65-F5344CB8AC3E}">
        <p14:creationId xmlns:p14="http://schemas.microsoft.com/office/powerpoint/2010/main" val="381129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This form shows the court you know the address of the person to whom you will be mailing a copy of the Service Documents.</a:t>
            </a:r>
            <a:endParaRPr lang="en-US" dirty="0"/>
          </a:p>
          <a:p>
            <a:r>
              <a:rPr lang="en-US" dirty="0" smtClean="0"/>
              <a:t> </a:t>
            </a:r>
          </a:p>
          <a:p>
            <a:r>
              <a:rPr lang="en-US" dirty="0" smtClean="0"/>
              <a:t>It is required for all Proofs of Service by Mail for documents served </a:t>
            </a:r>
            <a:r>
              <a:rPr lang="en-US" u="sng" dirty="0" smtClean="0"/>
              <a:t>after</a:t>
            </a:r>
            <a:r>
              <a:rPr lang="en-US" dirty="0" smtClean="0"/>
              <a:t> Judgment is entered in a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751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completing the necessary paperwork for filing a Request for Judicial Adjustment of Arrearages Due to Incarceration or Involuntary Institutionalization.</a:t>
            </a:r>
          </a:p>
          <a:p>
            <a:pPr marL="109728" indent="0">
              <a:buNone/>
            </a:pPr>
            <a:endParaRPr lang="en-US" sz="1400" dirty="0"/>
          </a:p>
          <a:p>
            <a:pPr marL="109728" indent="0">
              <a:buNone/>
            </a:pPr>
            <a:r>
              <a:rPr lang="en-US" sz="1400" dirty="0" smtClean="0"/>
              <a:t>You will need documentation of the dates you began your incarceration and were released from incarceration in order to proceed.  This process is available for periods of incarceration that began on or after </a:t>
            </a:r>
            <a:r>
              <a:rPr lang="en-US" sz="1400" i="1" dirty="0" smtClean="0"/>
              <a:t>July 1, 2011</a:t>
            </a:r>
            <a:r>
              <a:rPr lang="en-US" sz="1400" dirty="0" smtClean="0"/>
              <a:t>, unless your support order contained a specific clause regarding suspension of child support during incarceration.</a:t>
            </a:r>
          </a:p>
          <a:p>
            <a:pPr marL="109728" indent="0">
              <a:buNone/>
            </a:pPr>
            <a:endParaRPr lang="en-US" sz="1400" dirty="0"/>
          </a:p>
          <a:p>
            <a:r>
              <a:rPr lang="en-US" sz="1400" dirty="0" smtClean="0"/>
              <a:t>It is recommended that you print a copy of this document first, then use the step-by-step instructions to complete the necessary forms.</a:t>
            </a:r>
          </a:p>
          <a:p>
            <a:endParaRPr lang="en-US" sz="1400" dirty="0"/>
          </a:p>
          <a:p>
            <a:r>
              <a:rPr lang="en-US" sz="1400" dirty="0" smtClean="0"/>
              <a:t>You can then use the following links to go directly to the online version of the form, where you can type in the required information and then print the completed forms:</a:t>
            </a:r>
          </a:p>
          <a:p>
            <a:pPr lvl="1"/>
            <a:r>
              <a:rPr lang="en-US" sz="1200" dirty="0" smtClean="0">
                <a:solidFill>
                  <a:schemeClr val="tx1"/>
                </a:solidFill>
              </a:rPr>
              <a:t>Request </a:t>
            </a:r>
            <a:r>
              <a:rPr lang="en-US" sz="1200" dirty="0">
                <a:solidFill>
                  <a:schemeClr val="tx1"/>
                </a:solidFill>
              </a:rPr>
              <a:t>for </a:t>
            </a:r>
            <a:r>
              <a:rPr lang="en-US" sz="1200" dirty="0" smtClean="0">
                <a:solidFill>
                  <a:schemeClr val="tx1"/>
                </a:solidFill>
              </a:rPr>
              <a:t>Judicial Determination of Support </a:t>
            </a:r>
            <a:r>
              <a:rPr lang="en-US" sz="1200" dirty="0">
                <a:solidFill>
                  <a:schemeClr val="tx1"/>
                </a:solidFill>
              </a:rPr>
              <a:t>Arrearages :  </a:t>
            </a:r>
            <a:r>
              <a:rPr lang="en-US" sz="1200" dirty="0">
                <a:solidFill>
                  <a:schemeClr val="tx1"/>
                </a:solidFill>
                <a:hlinkClick r:id="rId2"/>
              </a:rPr>
              <a:t>http://</a:t>
            </a:r>
            <a:r>
              <a:rPr lang="en-US" sz="1200" dirty="0" smtClean="0">
                <a:solidFill>
                  <a:schemeClr val="tx1"/>
                </a:solidFill>
                <a:hlinkClick r:id="rId2"/>
              </a:rPr>
              <a:t>www.courts.ca.gov/documents/fl676.pdf</a:t>
            </a:r>
            <a:r>
              <a:rPr lang="en-US" sz="1200" dirty="0" smtClean="0">
                <a:solidFill>
                  <a:schemeClr val="tx1"/>
                </a:solidFill>
              </a:rPr>
              <a:t> </a:t>
            </a:r>
            <a:endParaRPr lang="en-US" sz="1200" dirty="0" smtClean="0"/>
          </a:p>
          <a:p>
            <a:pPr lvl="1"/>
            <a:r>
              <a:rPr lang="en-US" sz="1200" dirty="0" smtClean="0">
                <a:solidFill>
                  <a:schemeClr val="tx1"/>
                </a:solidFill>
              </a:rPr>
              <a:t>Declaration Regarding Address Verification:  </a:t>
            </a:r>
            <a:r>
              <a:rPr lang="en-US" sz="1200" dirty="0" smtClean="0">
                <a:solidFill>
                  <a:schemeClr val="tx1"/>
                </a:solidFill>
                <a:hlinkClick r:id="rId3"/>
              </a:rPr>
              <a:t>http://www.courts.ca.gov/documents/fl334.pdf</a:t>
            </a:r>
            <a:endParaRPr lang="en-US" sz="1200" dirty="0" smtClean="0">
              <a:solidFill>
                <a:schemeClr val="tx1"/>
              </a:solidFill>
            </a:endParaRPr>
          </a:p>
          <a:p>
            <a:pPr lvl="1"/>
            <a:endParaRPr lang="en-US" sz="1200" dirty="0" smtClean="0"/>
          </a:p>
          <a:p>
            <a:r>
              <a:rPr lang="en-US" sz="1400" dirty="0" smtClean="0"/>
              <a:t>Once you have completed and signed the appropriate forms, you can file them at the Lamoreaux Justice Center, Room 706 (on the 7</a:t>
            </a:r>
            <a:r>
              <a:rPr lang="en-US" sz="1400" baseline="30000" dirty="0" smtClean="0"/>
              <a:t>th</a:t>
            </a:r>
            <a:r>
              <a:rPr lang="en-US" sz="1400" dirty="0" smtClean="0"/>
              <a:t> floor). </a:t>
            </a:r>
          </a:p>
          <a:p>
            <a:endParaRPr lang="en-US" sz="1400" dirty="0"/>
          </a:p>
          <a:p>
            <a:r>
              <a:rPr lang="en-US" sz="1400" dirty="0" smtClean="0"/>
              <a:t>If you would like someone to review your finished documents before filing them, you can bring them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1912863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your information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211889" y="345186"/>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39104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the Petitioner, Respondent and Other Parent (if on the original document)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49277" y="1751282"/>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9664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endParaRPr lang="en-US" dirty="0" smtClean="0"/>
          </a:p>
          <a:p>
            <a:endParaRPr lang="en-US" dirty="0"/>
          </a:p>
          <a:p>
            <a:endParaRPr lang="en-US" dirty="0" smtClean="0"/>
          </a:p>
          <a:p>
            <a:r>
              <a:rPr lang="en-US" dirty="0" smtClean="0"/>
              <a:t>Enter the Court case number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354889" y="2265841"/>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7487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1.  </a:t>
            </a:r>
            <a:r>
              <a:rPr lang="en-US" dirty="0" smtClean="0"/>
              <a:t>Check the box that represents who you are in the case.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8" y="2530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77275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2.  </a:t>
            </a:r>
            <a:r>
              <a:rPr lang="en-US" dirty="0" smtClean="0"/>
              <a:t>Check this box if your Request for Order is regarding child support only and Child Support Services (County of Orange) is involved in your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8"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37870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3.  </a:t>
            </a:r>
            <a:r>
              <a:rPr lang="en-US" dirty="0" smtClean="0"/>
              <a:t>Check this box if you don’t check box 2.</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7" y="311706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3637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3.a.  </a:t>
            </a:r>
            <a:r>
              <a:rPr lang="en-US" dirty="0" smtClean="0"/>
              <a:t>Enter the address of the party who is being served by mail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21443" y="383382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4009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3.b.  </a:t>
            </a:r>
            <a:r>
              <a:rPr lang="en-US" dirty="0" smtClean="0"/>
              <a:t>Check one of these boxes to indicate how you know the address is correct.  If you check (6), in the space provided, describe how you know the address.  If you need more space, attach a page labeled “Attachment 3b(6).”</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80367" y="419221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7204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E</a:t>
            </a:r>
            <a:r>
              <a:rPr lang="en-US" dirty="0" smtClean="0"/>
              <a:t>nter the date, print your name, and provide your signature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860557" y="5806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048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perform your actual service (i.e., placing a copy of the documents you filed into a Post Office mail box) for you.  </a:t>
            </a:r>
            <a:r>
              <a:rPr lang="en-US" b="1" dirty="0" smtClean="0"/>
              <a:t>California law does not permit you to do your own service</a:t>
            </a:r>
            <a:r>
              <a:rPr lang="en-US" dirty="0" smtClean="0"/>
              <a:t>.</a:t>
            </a:r>
          </a:p>
          <a:p>
            <a:endParaRPr lang="en-US" dirty="0"/>
          </a:p>
          <a:p>
            <a:r>
              <a:rPr lang="en-US" dirty="0" smtClean="0"/>
              <a:t>That person (the “server”) will complete this form, which you must then have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053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smtClean="0"/>
              <a:t>Request for Judicial Adjustment of Arrearages</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smtClean="0"/>
              <a:t>Enter your address and phone number here.</a:t>
            </a:r>
          </a:p>
          <a:p>
            <a:pPr marL="294894" indent="-285750">
              <a:buFont typeface="Arial" pitchFamily="34" charset="0"/>
              <a:buChar char="•"/>
            </a:pPr>
            <a:endParaRPr lang="en-US" dirty="0"/>
          </a:p>
          <a:p>
            <a:endParaRPr lang="en-US" dirty="0" smtClean="0"/>
          </a:p>
        </p:txBody>
      </p:sp>
      <p:sp>
        <p:nvSpPr>
          <p:cNvPr id="5" name="Left Arrow 4"/>
          <p:cNvSpPr/>
          <p:nvPr/>
        </p:nvSpPr>
        <p:spPr>
          <a:xfrm>
            <a:off x="3200400" y="5334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7148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your information, the party names and the case number.</a:t>
            </a:r>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022357" y="38390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180041">
            <a:off x="3146525" y="15394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eft Arrow 8"/>
          <p:cNvSpPr/>
          <p:nvPr/>
        </p:nvSpPr>
        <p:spPr>
          <a:xfrm rot="19180041">
            <a:off x="4597643" y="14940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383512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the date, time and courtroom (Dept.) for the hearing here.</a:t>
            </a:r>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168414" y="1768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7077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2.  </a:t>
            </a:r>
            <a:r>
              <a:rPr lang="en-US" dirty="0" smtClean="0"/>
              <a:t>The person who mails the documents for you  (the “server”) will enter their address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7"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67299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dirty="0" smtClean="0"/>
              <a:t>The address of the person who does your service for you (the server) is entered here (by the server)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97643" y="2911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5596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  </a:t>
            </a:r>
            <a:r>
              <a:rPr lang="en-US" dirty="0" smtClean="0"/>
              <a:t>Enter the name(s) of the actual document(s) served here (e.g., Request for Order and Supporting Declaration, Income and Expense Declaration, blank responsive pleadings).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5728" y="335675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4828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b="1" dirty="0" smtClean="0"/>
              <a:t>Item 3.a and b.  </a:t>
            </a:r>
            <a:r>
              <a:rPr lang="en-US" dirty="0" smtClean="0"/>
              <a:t>The server will check one of these two boxes, depending on how the documents are mailed.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1406" y="3977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48231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4.a.  </a:t>
            </a:r>
            <a:r>
              <a:rPr lang="en-US" dirty="0" smtClean="0"/>
              <a:t>Enter the name of the person to whom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031756" y="466368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9188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4.b.  </a:t>
            </a:r>
            <a:r>
              <a:rPr lang="en-US" dirty="0" smtClean="0"/>
              <a:t>Enter the address that the documents were mailed to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979109" y="4739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5633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4.c.  </a:t>
            </a:r>
            <a:r>
              <a:rPr lang="en-US" dirty="0" smtClean="0"/>
              <a:t>Your server enters the date on which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301240" y="4968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9890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4.d.  </a:t>
            </a:r>
            <a:r>
              <a:rPr lang="en-US" dirty="0" smtClean="0"/>
              <a:t>Your server enters the city and state where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70157" y="5120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4150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a:t>“IN PRO PER” means you do not have an attorney, but are representing yourself.  Enter this on this line.</a:t>
            </a:r>
          </a:p>
          <a:p>
            <a:pPr marL="294894" indent="-285750">
              <a:buFont typeface="Arial" pitchFamily="34" charset="0"/>
              <a:buChar char="•"/>
            </a:pPr>
            <a:endParaRPr lang="en-US" dirty="0"/>
          </a:p>
          <a:p>
            <a:pPr marL="294894" indent="-285750">
              <a:buFont typeface="Arial" pitchFamily="34" charset="0"/>
              <a:buChar char="•"/>
            </a:pPr>
            <a:r>
              <a:rPr lang="en-US" dirty="0"/>
              <a:t>If Child Support Services is involved, you will have a CSS case number, which should be entered here.</a:t>
            </a:r>
          </a:p>
          <a:p>
            <a:pPr marL="294894" indent="-285750">
              <a:buFont typeface="Arial" pitchFamily="34" charset="0"/>
              <a:buChar char="•"/>
            </a:pPr>
            <a:endParaRPr lang="en-US" dirty="0"/>
          </a:p>
          <a:p>
            <a:endParaRPr lang="en-US" dirty="0" smtClean="0"/>
          </a:p>
        </p:txBody>
      </p:sp>
      <p:sp>
        <p:nvSpPr>
          <p:cNvPr id="5" name="Left Arrow 4"/>
          <p:cNvSpPr/>
          <p:nvPr/>
        </p:nvSpPr>
        <p:spPr>
          <a:xfrm>
            <a:off x="2286000" y="918832"/>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93350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5.  </a:t>
            </a:r>
            <a:r>
              <a:rPr lang="en-US" dirty="0" smtClean="0"/>
              <a:t>This box is checked if a Declaration Regarding Address Verification was completed and filed.  A copy of that Declaration should be attached to the Proof of Service. </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79158" y="5197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32230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lnSpcReduction="10000"/>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The server dates, prints their name, and signs the proof of service here.</a:t>
            </a:r>
          </a:p>
          <a:p>
            <a:endParaRPr lang="en-US" dirty="0"/>
          </a:p>
          <a:p>
            <a:r>
              <a:rPr lang="en-US" dirty="0" smtClean="0"/>
              <a:t>The Proof of Service must then be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869957" y="593382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04964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do your actual service for you. </a:t>
            </a:r>
            <a:r>
              <a:rPr lang="en-US" b="1" dirty="0"/>
              <a:t>California law does not permit you to do your own service</a:t>
            </a:r>
            <a:r>
              <a:rPr lang="en-US" dirty="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0849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a:t>Enter your information, the party names and the case number.</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688989" y="250513"/>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180041">
            <a:off x="3450989" y="175755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eft Arrow 8"/>
          <p:cNvSpPr/>
          <p:nvPr/>
        </p:nvSpPr>
        <p:spPr>
          <a:xfrm rot="19180041">
            <a:off x="5307839" y="1790611"/>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587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smtClean="0"/>
              <a:t>Enter the date, time and place of the hearing here.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96284" y="19431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54949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2.  </a:t>
            </a:r>
            <a:r>
              <a:rPr lang="en-US" dirty="0" smtClean="0"/>
              <a:t>The server enters the name of the person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850789" y="26289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5489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3.  </a:t>
            </a:r>
            <a:r>
              <a:rPr lang="en-US" dirty="0" smtClean="0"/>
              <a:t>Enter the name of the documents being served  (e.g., Request for Order, Income and Expense Declaration, blank responsive pleadings).</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36788" y="308083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305707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4.  </a:t>
            </a:r>
            <a:r>
              <a:rPr lang="en-US" dirty="0" smtClean="0"/>
              <a:t>The server enters the date, time, and address where the other party was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14451" y="35433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70754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5.  </a:t>
            </a:r>
            <a:r>
              <a:rPr lang="en-US" dirty="0" smtClean="0"/>
              <a:t>The category of the person performing the service is indicated by checking the appropriate box (usually “a”).</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255579" y="4362796"/>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54230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b="1" dirty="0" smtClean="0"/>
          </a:p>
          <a:p>
            <a:endParaRPr lang="en-US" b="1" dirty="0"/>
          </a:p>
          <a:p>
            <a:r>
              <a:rPr lang="en-US" b="1" dirty="0" smtClean="0"/>
              <a:t>Item 6.  </a:t>
            </a:r>
            <a:r>
              <a:rPr lang="en-US" dirty="0" smtClean="0"/>
              <a:t>The server enters her/his name, address and telephone number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073790" y="49911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7635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a:t>Enter this information on the form.</a:t>
            </a:r>
          </a:p>
          <a:p>
            <a:pPr marL="294894" indent="-285750">
              <a:buFont typeface="Arial" pitchFamily="34" charset="0"/>
              <a:buChar char="•"/>
            </a:pPr>
            <a:endParaRPr lang="en-US" dirty="0"/>
          </a:p>
          <a:p>
            <a:endParaRPr lang="en-US" dirty="0" smtClean="0"/>
          </a:p>
        </p:txBody>
      </p:sp>
      <p:sp>
        <p:nvSpPr>
          <p:cNvPr id="5" name="Left Arrow 4"/>
          <p:cNvSpPr/>
          <p:nvPr/>
        </p:nvSpPr>
        <p:spPr>
          <a:xfrm>
            <a:off x="3048000" y="1447800"/>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1774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7.  </a:t>
            </a:r>
            <a:r>
              <a:rPr lang="en-US" dirty="0" smtClean="0"/>
              <a:t>If the server is not a California sheriff or marshal, this box needs to be checked.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55390" y="55245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23518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dirty="0" smtClean="0"/>
              <a:t>The server dates, prints his/her name, and provides a signature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50989" y="59055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5757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762000"/>
            <a:ext cx="8355776" cy="5866447"/>
          </a:xfrm>
        </p:spPr>
        <p:txBody>
          <a:bodyPr>
            <a:normAutofit/>
          </a:bodyPr>
          <a:lstStyle/>
          <a:p>
            <a:pPr algn="ctr"/>
            <a:r>
              <a:rPr lang="en-US" sz="1600" b="1" dirty="0" smtClean="0"/>
              <a:t>Next Steps</a:t>
            </a:r>
          </a:p>
          <a:p>
            <a:endParaRPr lang="en-US" sz="1600" b="1" dirty="0"/>
          </a:p>
          <a:p>
            <a:r>
              <a:rPr lang="en-US" sz="1600" dirty="0" smtClean="0"/>
              <a:t>After you have completed all of your documents, you will need to make copies, as follows:</a:t>
            </a:r>
          </a:p>
          <a:p>
            <a:endParaRPr lang="en-US" sz="1600" dirty="0"/>
          </a:p>
          <a:p>
            <a:pPr marL="352044" indent="-342900">
              <a:buFont typeface="Arial" pitchFamily="34" charset="0"/>
              <a:buChar char="•"/>
            </a:pPr>
            <a:r>
              <a:rPr lang="en-US" sz="1600" dirty="0" smtClean="0"/>
              <a:t>The original is filed with the court.</a:t>
            </a:r>
          </a:p>
          <a:p>
            <a:pPr marL="352044" indent="-342900">
              <a:buFont typeface="Arial" pitchFamily="34" charset="0"/>
              <a:buChar char="•"/>
            </a:pPr>
            <a:r>
              <a:rPr lang="en-US" sz="1600" dirty="0" smtClean="0"/>
              <a:t>One copy is for your records.</a:t>
            </a:r>
          </a:p>
          <a:p>
            <a:pPr marL="352044" indent="-342900">
              <a:buFont typeface="Arial" pitchFamily="34" charset="0"/>
              <a:buChar char="•"/>
            </a:pPr>
            <a:r>
              <a:rPr lang="en-US" sz="1600" dirty="0" smtClean="0"/>
              <a:t>Another copy is for the other party in the case.</a:t>
            </a:r>
          </a:p>
          <a:p>
            <a:pPr marL="352044" indent="-342900">
              <a:buFont typeface="Arial" pitchFamily="34" charset="0"/>
              <a:buChar char="•"/>
            </a:pPr>
            <a:r>
              <a:rPr lang="en-US" sz="1600" dirty="0" smtClean="0"/>
              <a:t>If Child Support Services is involved, you will need an additional copy to be served on this agency.</a:t>
            </a:r>
          </a:p>
          <a:p>
            <a:pPr marL="352044" indent="-342900">
              <a:buFont typeface="Arial" pitchFamily="34" charset="0"/>
              <a:buChar char="•"/>
            </a:pPr>
            <a:r>
              <a:rPr lang="en-US" sz="1600" dirty="0" smtClean="0"/>
              <a:t>If the other party has an attorney of record, you will need an additional copy to be served on the attorney.</a:t>
            </a:r>
          </a:p>
          <a:p>
            <a:pPr marL="352044" indent="-342900">
              <a:buFont typeface="Arial" pitchFamily="34" charset="0"/>
              <a:buChar char="•"/>
            </a:pPr>
            <a:endParaRPr lang="en-US" sz="1600" dirty="0"/>
          </a:p>
          <a:p>
            <a:pPr marL="352044" indent="-342900">
              <a:buFont typeface="Arial" pitchFamily="34" charset="0"/>
              <a:buChar char="•"/>
            </a:pPr>
            <a:endParaRPr lang="en-US" sz="1600" dirty="0" smtClean="0"/>
          </a:p>
          <a:p>
            <a:r>
              <a:rPr lang="en-US" sz="1600" dirty="0" smtClean="0"/>
              <a:t>If you would like your documents reviewed prior to filing, you can bring them to the Self-Help Center at Lamoreaux Justice Center.</a:t>
            </a:r>
          </a:p>
          <a:p>
            <a:endParaRPr lang="en-US" sz="1600" dirty="0"/>
          </a:p>
          <a:p>
            <a:r>
              <a:rPr lang="en-US" sz="1600" dirty="0" smtClean="0"/>
              <a:t>You will file your documents in the Clerk’s Office at the Lamoreaux Justice Center (7</a:t>
            </a:r>
            <a:r>
              <a:rPr lang="en-US" sz="1600" baseline="30000" dirty="0" smtClean="0"/>
              <a:t>th</a:t>
            </a:r>
            <a:r>
              <a:rPr lang="en-US" sz="1600" dirty="0" smtClean="0"/>
              <a:t> Floor, Room 706).</a:t>
            </a:r>
            <a:endParaRPr lang="en-US" dirty="0" smtClean="0"/>
          </a:p>
        </p:txBody>
      </p:sp>
    </p:spTree>
    <p:extLst>
      <p:ext uri="{BB962C8B-B14F-4D97-AF65-F5344CB8AC3E}">
        <p14:creationId xmlns:p14="http://schemas.microsoft.com/office/powerpoint/2010/main" val="85202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209800"/>
            <a:ext cx="3383280" cy="4084320"/>
          </a:xfrm>
        </p:spPr>
        <p:txBody>
          <a:bodyPr/>
          <a:lstStyle/>
          <a:p>
            <a:pPr marL="294894" indent="-285750">
              <a:buFont typeface="Arial" pitchFamily="34" charset="0"/>
              <a:buChar char="•"/>
            </a:pPr>
            <a:r>
              <a:rPr lang="en-US" dirty="0" smtClean="0"/>
              <a:t>Enter the Petitioner’s Name, Respondent’s name, and (if appropriate) the Other Parent’s name here.</a:t>
            </a:r>
          </a:p>
          <a:p>
            <a:pPr marL="294894" indent="-285750">
              <a:buFont typeface="Arial" pitchFamily="34" charset="0"/>
              <a:buChar char="•"/>
            </a:pPr>
            <a:endParaRPr lang="en-US" dirty="0"/>
          </a:p>
          <a:p>
            <a:pPr marL="294894" indent="-285750">
              <a:buFont typeface="Arial" pitchFamily="34" charset="0"/>
              <a:buChar char="•"/>
            </a:pPr>
            <a:r>
              <a:rPr lang="en-US" dirty="0" smtClean="0"/>
              <a:t>Note:  Use another filed document for this.  The case caption does not change.  If you are the Respondent named in the original filing document in the case, you will always be the Respondent, even if you are the one filing the Request.</a:t>
            </a:r>
          </a:p>
        </p:txBody>
      </p:sp>
      <p:sp>
        <p:nvSpPr>
          <p:cNvPr id="5" name="Left Arrow 4"/>
          <p:cNvSpPr/>
          <p:nvPr/>
        </p:nvSpPr>
        <p:spPr>
          <a:xfrm>
            <a:off x="2895600" y="17526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0758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Enter your court case number here.</a:t>
            </a:r>
          </a:p>
        </p:txBody>
      </p:sp>
      <p:sp>
        <p:nvSpPr>
          <p:cNvPr id="5" name="Left Arrow 4"/>
          <p:cNvSpPr/>
          <p:nvPr/>
        </p:nvSpPr>
        <p:spPr>
          <a:xfrm>
            <a:off x="4762501" y="2240872"/>
            <a:ext cx="5714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11031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Check this box.</a:t>
            </a:r>
          </a:p>
        </p:txBody>
      </p:sp>
      <p:sp>
        <p:nvSpPr>
          <p:cNvPr id="5" name="Left Arrow 4"/>
          <p:cNvSpPr/>
          <p:nvPr/>
        </p:nvSpPr>
        <p:spPr>
          <a:xfrm rot="20309218">
            <a:off x="1165008" y="2916226"/>
            <a:ext cx="5714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9967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199488"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Adjustment of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dirty="0" smtClean="0"/>
              <a:t>Check these boxes.</a:t>
            </a:r>
          </a:p>
        </p:txBody>
      </p:sp>
      <p:sp>
        <p:nvSpPr>
          <p:cNvPr id="5" name="Left Arrow 4"/>
          <p:cNvSpPr/>
          <p:nvPr/>
        </p:nvSpPr>
        <p:spPr>
          <a:xfrm rot="19403409">
            <a:off x="400306" y="40113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Left Arrow 7"/>
          <p:cNvSpPr/>
          <p:nvPr/>
        </p:nvSpPr>
        <p:spPr>
          <a:xfrm rot="19403409">
            <a:off x="552706" y="41637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614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1136CD-1E47-4FDF-B0DF-EE2DA2006B5E}">
  <ds:schemaRefs>
    <ds:schemaRef ds:uri="http://schemas.microsoft.com/sharepoint/v3/contenttype/forms"/>
  </ds:schemaRefs>
</ds:datastoreItem>
</file>

<file path=customXml/itemProps2.xml><?xml version="1.0" encoding="utf-8"?>
<ds:datastoreItem xmlns:ds="http://schemas.openxmlformats.org/officeDocument/2006/customXml" ds:itemID="{838E88D1-F803-4087-8346-324293A7C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E144A06-FB2A-4E93-8A3F-55BD5210595F}">
  <ds:schemaRefs>
    <ds:schemaRef ds:uri="http://schemas.microsoft.com/office/2006/metadata/properties"/>
    <ds:schemaRef ds:uri="http://www.w3.org/XML/1998/namespace"/>
    <ds:schemaRef ds:uri="http://schemas.microsoft.com/office/infopath/2007/PartnerControls"/>
    <ds:schemaRef ds:uri="http://purl.org/dc/terms/"/>
    <ds:schemaRef ds:uri="http://schemas.microsoft.com/office/2006/documentManagement/types"/>
    <ds:schemaRef ds:uri="http://purl.org/dc/elements/1.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Urban</Template>
  <TotalTime>2067</TotalTime>
  <Words>1818</Words>
  <Application>Microsoft Office PowerPoint</Application>
  <PresentationFormat>On-screen Show (4:3)</PresentationFormat>
  <Paragraphs>1114</Paragraphs>
  <Slides>52</Slides>
  <Notes>23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Urban</vt:lpstr>
      <vt:lpstr>How to Prepare Court Forms to Request a Judicial Adjustment of Arrearages Due to Incarceration or Involuntary Institutionalization</vt:lpstr>
      <vt:lpstr>PowerPoint Presentation</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1)</vt:lpstr>
      <vt:lpstr>Request for Judicial Adjustment of Arrearages (page 2)</vt:lpstr>
      <vt:lpstr>Request for Judicial Adjustment of Arrearages (page 2)</vt:lpstr>
      <vt:lpstr>Request for Judicial Adjustment of Arrearages (page 2) Proof of Service</vt:lpstr>
      <vt:lpstr>Request for Judicial Adjustment of Arrearages (page 2) Proof of Service</vt:lpstr>
      <vt:lpstr>Request for Judicial Adjustment of Arrearages (page 2) Proof of Service</vt:lpstr>
      <vt:lpstr>Request for Judicial Adjustment of Arrearages (page 2) Proof of Service</vt:lpstr>
      <vt:lpstr>PowerPoint Presentation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PowerPoint Presentation</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Request for Judicial Adjustment of Arrearages Due to Incarceration or Involuntary Institutionalization</dc:title>
  <dc:creator>aglover</dc:creator>
  <cp:lastModifiedBy>lland</cp:lastModifiedBy>
  <cp:revision>92</cp:revision>
  <dcterms:created xsi:type="dcterms:W3CDTF">2012-05-14T15:36:29Z</dcterms:created>
  <dcterms:modified xsi:type="dcterms:W3CDTF">2012-12-21T00:16:23Z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