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4"/>
  </p:sldMasterIdLst>
  <p:notesMasterIdLst>
    <p:notesMasterId r:id="rId57"/>
  </p:notesMasterIdLst>
  <p:sldIdLst>
    <p:sldId id="256" r:id="rId5"/>
    <p:sldId id="422" r:id="rId6"/>
    <p:sldId id="343" r:id="rId7"/>
    <p:sldId id="344" r:id="rId8"/>
    <p:sldId id="345" r:id="rId9"/>
    <p:sldId id="346" r:id="rId10"/>
    <p:sldId id="347" r:id="rId11"/>
    <p:sldId id="348" r:id="rId12"/>
    <p:sldId id="349" r:id="rId13"/>
    <p:sldId id="350" r:id="rId14"/>
    <p:sldId id="423" r:id="rId15"/>
    <p:sldId id="352" r:id="rId16"/>
    <p:sldId id="353" r:id="rId17"/>
    <p:sldId id="354" r:id="rId18"/>
    <p:sldId id="421" r:id="rId19"/>
    <p:sldId id="363" r:id="rId20"/>
    <p:sldId id="364" r:id="rId21"/>
    <p:sldId id="365" r:id="rId22"/>
    <p:sldId id="315" r:id="rId23"/>
    <p:sldId id="385" r:id="rId24"/>
    <p:sldId id="386" r:id="rId25"/>
    <p:sldId id="387" r:id="rId26"/>
    <p:sldId id="388" r:id="rId27"/>
    <p:sldId id="389" r:id="rId28"/>
    <p:sldId id="390" r:id="rId29"/>
    <p:sldId id="391" r:id="rId30"/>
    <p:sldId id="392" r:id="rId31"/>
    <p:sldId id="393" r:id="rId32"/>
    <p:sldId id="394" r:id="rId33"/>
    <p:sldId id="395" r:id="rId34"/>
    <p:sldId id="396" r:id="rId35"/>
    <p:sldId id="397" r:id="rId36"/>
    <p:sldId id="398" r:id="rId37"/>
    <p:sldId id="400" r:id="rId38"/>
    <p:sldId id="401" r:id="rId39"/>
    <p:sldId id="402" r:id="rId40"/>
    <p:sldId id="403" r:id="rId41"/>
    <p:sldId id="404" r:id="rId42"/>
    <p:sldId id="405" r:id="rId43"/>
    <p:sldId id="406" r:id="rId44"/>
    <p:sldId id="407" r:id="rId45"/>
    <p:sldId id="408" r:id="rId46"/>
    <p:sldId id="409" r:id="rId47"/>
    <p:sldId id="410" r:id="rId48"/>
    <p:sldId id="411" r:id="rId49"/>
    <p:sldId id="412" r:id="rId50"/>
    <p:sldId id="413" r:id="rId51"/>
    <p:sldId id="414" r:id="rId52"/>
    <p:sldId id="418" r:id="rId53"/>
    <p:sldId id="415" r:id="rId54"/>
    <p:sldId id="416" r:id="rId55"/>
    <p:sldId id="42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9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2564A9-DBD4-4E65-82CC-D53078418C43}" type="datetimeFigureOut">
              <a:rPr lang="en-US" smtClean="0"/>
              <a:t>12/20/2012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B892B9E-4EF8-43AA-9035-141B454B5AAF}" type="slidenum">
              <a:rPr lang="en-US" smtClean="0"/>
              <a:t>‹#›</a:t>
            </a:fld>
            <a:endParaRPr lang="en-US" dirty="0"/>
          </a:p>
        </p:txBody>
      </p:sp>
    </p:spTree>
    <p:extLst>
      <p:ext uri="{BB962C8B-B14F-4D97-AF65-F5344CB8AC3E}">
        <p14:creationId xmlns:p14="http://schemas.microsoft.com/office/powerpoint/2010/main" val="171112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29</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38</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39</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40</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41</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42</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43</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44</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45</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46</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47</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30</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48</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49</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50</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51</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31</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32</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33</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34</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35</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36</a:t>
            </a:fld>
            <a:endParaRPr lang="en-US"/>
          </a:p>
        </p:txBody>
      </p:sp>
    </p:spTree>
    <p:extLst>
      <p:ext uri="{BB962C8B-B14F-4D97-AF65-F5344CB8AC3E}">
        <p14:creationId xmlns:p14="http://schemas.microsoft.com/office/powerpoint/2010/main" val="2551003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B892B9E-4EF8-43AA-9035-141B454B5AAF}" type="slidenum">
              <a:rPr lang="en-US" smtClean="0"/>
              <a:t>37</a:t>
            </a:fld>
            <a:endParaRPr lang="en-US"/>
          </a:p>
        </p:txBody>
      </p:sp>
    </p:spTree>
    <p:extLst>
      <p:ext uri="{BB962C8B-B14F-4D97-AF65-F5344CB8AC3E}">
        <p14:creationId xmlns:p14="http://schemas.microsoft.com/office/powerpoint/2010/main" val="25510032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51B86-D978-46EC-8D85-4C9902109F6C}" type="datetimeFigureOut">
              <a:rPr lang="en-US" smtClean="0"/>
              <a:t>12/20/2012</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2D77F5F-2DD6-4887-B87E-808BB29256A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51B86-D978-46EC-8D85-4C9902109F6C}" type="datetimeFigureOut">
              <a:rPr lang="en-US" smtClean="0"/>
              <a:t>12/20/2012</a:t>
            </a:fld>
            <a:endParaRPr lang="en-US" dirty="0"/>
          </a:p>
        </p:txBody>
      </p:sp>
      <p:sp>
        <p:nvSpPr>
          <p:cNvPr id="27" name="Slide Number Placeholder 26"/>
          <p:cNvSpPr>
            <a:spLocks noGrp="1"/>
          </p:cNvSpPr>
          <p:nvPr>
            <p:ph type="sldNum" sz="quarter" idx="11"/>
          </p:nvPr>
        </p:nvSpPr>
        <p:spPr/>
        <p:txBody>
          <a:bodyPr rtlCol="0"/>
          <a:lstStyle/>
          <a:p>
            <a:fld id="{D2D77F5F-2DD6-4887-B87E-808BB29256A6}"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51B86-D978-46EC-8D85-4C9902109F6C}" type="datetimeFigureOut">
              <a:rPr lang="en-US" smtClean="0"/>
              <a:t>12/20/2012</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D2D77F5F-2DD6-4887-B87E-808BB29256A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51B86-D978-46EC-8D85-4C9902109F6C}" type="datetimeFigureOut">
              <a:rPr lang="en-US" smtClean="0"/>
              <a:t>12/20/2012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2D77F5F-2DD6-4887-B87E-808BB29256A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51B86-D978-46EC-8D85-4C9902109F6C}" type="datetimeFigureOut">
              <a:rPr lang="en-US" smtClean="0"/>
              <a:t>12/20/2012</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2D77F5F-2DD6-4887-B87E-808BB29256A6}"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hyperlink" Target="http://www.occourts.org/" TargetMode="External"/><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www.courts.ca.gov/documents/fl34.pdf" TargetMode="External"/><Relationship Id="rId2" Type="http://schemas.openxmlformats.org/officeDocument/2006/relationships/hyperlink" Target="http://www.courts.ca.gov/documents/fl300.pdf" TargetMode="External"/><Relationship Id="rId1" Type="http://schemas.openxmlformats.org/officeDocument/2006/relationships/slideLayout" Target="../slideLayouts/slideLayout2.xml"/><Relationship Id="rId4" Type="http://schemas.openxmlformats.org/officeDocument/2006/relationships/hyperlink" Target="http://www.courts.ca.gov/documents/fl335.pdf"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4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5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8458200" cy="3186113"/>
          </a:xfrm>
        </p:spPr>
        <p:txBody>
          <a:bodyPr>
            <a:normAutofit/>
          </a:bodyPr>
          <a:lstStyle/>
          <a:p>
            <a:pPr algn="ctr"/>
            <a:r>
              <a:rPr lang="en-US" dirty="0" smtClean="0"/>
              <a:t>How to Prepare a Request for Order to Extend Child Support for an Adult Disabled Child</a:t>
            </a:r>
            <a:br>
              <a:rPr lang="en-US" dirty="0" smtClean="0"/>
            </a:b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114800"/>
            <a:ext cx="1905000" cy="1905000"/>
          </a:xfrm>
          <a:prstGeom prst="rect">
            <a:avLst/>
          </a:prstGeom>
        </p:spPr>
      </p:pic>
      <p:sp>
        <p:nvSpPr>
          <p:cNvPr id="6" name="Subtitle 2"/>
          <p:cNvSpPr>
            <a:spLocks noGrp="1"/>
          </p:cNvSpPr>
          <p:nvPr>
            <p:ph type="subTitle" idx="1"/>
          </p:nvPr>
        </p:nvSpPr>
        <p:spPr>
          <a:xfrm>
            <a:off x="2971800" y="4419600"/>
            <a:ext cx="5943600" cy="1499616"/>
          </a:xfrm>
        </p:spPr>
        <p:txBody>
          <a:bodyPr>
            <a:normAutofit fontScale="85000" lnSpcReduction="20000"/>
          </a:bodyPr>
          <a:lstStyle/>
          <a:p>
            <a:pPr algn="ctr"/>
            <a:r>
              <a:rPr lang="en-US" b="1" dirty="0" smtClean="0"/>
              <a:t>SUPERIOR COURT OF CALIFORNIA</a:t>
            </a:r>
          </a:p>
          <a:p>
            <a:pPr algn="ctr"/>
            <a:r>
              <a:rPr lang="en-US" b="1" dirty="0" smtClean="0"/>
              <a:t>COUNTY OF ORANGE</a:t>
            </a:r>
          </a:p>
          <a:p>
            <a:pPr algn="ctr"/>
            <a:endParaRPr lang="en-US" b="1" dirty="0"/>
          </a:p>
          <a:p>
            <a:pPr algn="ctr"/>
            <a:r>
              <a:rPr lang="en-US" b="1" dirty="0" smtClean="0"/>
              <a:t>SELF-HELP CENTER/</a:t>
            </a:r>
          </a:p>
          <a:p>
            <a:pPr algn="ctr"/>
            <a:r>
              <a:rPr lang="en-US" b="1" dirty="0" smtClean="0"/>
              <a:t>FAMILY LAW FACILITATOR OFFICE</a:t>
            </a:r>
            <a:endParaRPr lang="en-US" b="1" dirty="0"/>
          </a:p>
        </p:txBody>
      </p:sp>
    </p:spTree>
    <p:extLst>
      <p:ext uri="{BB962C8B-B14F-4D97-AF65-F5344CB8AC3E}">
        <p14:creationId xmlns:p14="http://schemas.microsoft.com/office/powerpoint/2010/main" val="10886481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b="1" dirty="0" smtClean="0"/>
              <a:t>Item 2.  </a:t>
            </a:r>
            <a:r>
              <a:rPr lang="en-US" dirty="0" smtClean="0"/>
              <a:t>Do not enter anything here.  When you file the document, the date, time and place of the hearing on the Request will be shown here (after it is filed).</a:t>
            </a:r>
          </a:p>
        </p:txBody>
      </p:sp>
      <p:sp>
        <p:nvSpPr>
          <p:cNvPr id="5" name="Left Arrow 4"/>
          <p:cNvSpPr/>
          <p:nvPr/>
        </p:nvSpPr>
        <p:spPr>
          <a:xfrm>
            <a:off x="4953000" y="29718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41725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Check this box.</a:t>
            </a:r>
          </a:p>
        </p:txBody>
      </p:sp>
      <p:sp>
        <p:nvSpPr>
          <p:cNvPr id="5" name="Left Arrow 4"/>
          <p:cNvSpPr/>
          <p:nvPr/>
        </p:nvSpPr>
        <p:spPr>
          <a:xfrm rot="20113674">
            <a:off x="1705011" y="2972886"/>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53607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dirty="0" smtClean="0"/>
              <a:t>Enter the date and your name, then sign the document here after it is printed.</a:t>
            </a:r>
          </a:p>
        </p:txBody>
      </p:sp>
      <p:sp>
        <p:nvSpPr>
          <p:cNvPr id="5" name="Left Arrow 4"/>
          <p:cNvSpPr/>
          <p:nvPr/>
        </p:nvSpPr>
        <p:spPr>
          <a:xfrm>
            <a:off x="4608250" y="398866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1752600" y="394723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5176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r>
              <a:rPr lang="en-US" b="1" dirty="0" smtClean="0"/>
              <a:t>Item 4. </a:t>
            </a:r>
            <a:r>
              <a:rPr lang="en-US" dirty="0" smtClean="0"/>
              <a:t>Check this box.</a:t>
            </a:r>
          </a:p>
        </p:txBody>
      </p:sp>
      <p:sp>
        <p:nvSpPr>
          <p:cNvPr id="6" name="Left Arrow 5"/>
          <p:cNvSpPr/>
          <p:nvPr/>
        </p:nvSpPr>
        <p:spPr>
          <a:xfrm rot="19951294">
            <a:off x="351725" y="4242894"/>
            <a:ext cx="457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53463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023632"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2)</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Enter the case caption information and case number here (it will be the same as on page 1)</a:t>
            </a:r>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p:txBody>
      </p:sp>
      <p:sp>
        <p:nvSpPr>
          <p:cNvPr id="6" name="Left Arrow 5"/>
          <p:cNvSpPr/>
          <p:nvPr/>
        </p:nvSpPr>
        <p:spPr>
          <a:xfrm>
            <a:off x="4586426" y="2286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6317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5023632"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2)</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Check the box identifying the party filing the Request for Order.</a:t>
            </a:r>
          </a:p>
          <a:p>
            <a:pPr marL="294894" indent="-285750">
              <a:buFont typeface="Arial" pitchFamily="34" charset="0"/>
              <a:buChar char="•"/>
            </a:pPr>
            <a:endParaRPr lang="en-US" dirty="0"/>
          </a:p>
          <a:p>
            <a:pPr marL="294894" indent="-285750">
              <a:buFont typeface="Arial" pitchFamily="34" charset="0"/>
              <a:buChar char="•"/>
            </a:pPr>
            <a:r>
              <a:rPr lang="en-US" u="sng" dirty="0" smtClean="0"/>
              <a:t>There will be no other entries on this page</a:t>
            </a:r>
            <a:r>
              <a:rPr lang="en-US" dirty="0" smtClean="0"/>
              <a:t>.</a:t>
            </a:r>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p:txBody>
      </p:sp>
      <p:sp>
        <p:nvSpPr>
          <p:cNvPr id="6" name="Left Arrow 5"/>
          <p:cNvSpPr/>
          <p:nvPr/>
        </p:nvSpPr>
        <p:spPr>
          <a:xfrm>
            <a:off x="4191000" y="6858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7352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76200"/>
            <a:ext cx="5334000" cy="6762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3)</a:t>
            </a:r>
            <a:endParaRPr lang="en-US" dirty="0"/>
          </a:p>
        </p:txBody>
      </p:sp>
      <p:sp>
        <p:nvSpPr>
          <p:cNvPr id="3" name="Text Placeholder 2"/>
          <p:cNvSpPr>
            <a:spLocks noGrp="1"/>
          </p:cNvSpPr>
          <p:nvPr>
            <p:ph type="body" idx="2"/>
          </p:nvPr>
        </p:nvSpPr>
        <p:spPr>
          <a:xfrm>
            <a:off x="5521360" y="1676400"/>
            <a:ext cx="3383280" cy="4617720"/>
          </a:xfrm>
        </p:spPr>
        <p:txBody>
          <a:bodyPr>
            <a:normAutofit/>
          </a:bodyPr>
          <a:lstStyle/>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r>
              <a:rPr lang="en-US" b="1" dirty="0" smtClean="0"/>
              <a:t>Item 8.  </a:t>
            </a:r>
            <a:r>
              <a:rPr lang="en-US" dirty="0" smtClean="0"/>
              <a:t>Check this box, and enter this language in the space provided.</a:t>
            </a:r>
            <a:endParaRPr lang="en-US" dirty="0"/>
          </a:p>
        </p:txBody>
      </p:sp>
      <p:sp>
        <p:nvSpPr>
          <p:cNvPr id="6" name="Left Arrow 5"/>
          <p:cNvSpPr/>
          <p:nvPr/>
        </p:nvSpPr>
        <p:spPr>
          <a:xfrm>
            <a:off x="4914901" y="5469575"/>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rot="17954419">
            <a:off x="221145" y="5116593"/>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60385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51" y="228601"/>
            <a:ext cx="5415749" cy="6616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a:t>
            </a:r>
            <a:r>
              <a:rPr lang="en-US" dirty="0"/>
              <a:t>4</a:t>
            </a:r>
            <a:r>
              <a:rPr lang="en-US" dirty="0" smtClean="0"/>
              <a:t>)</a:t>
            </a:r>
            <a:endParaRPr lang="en-US" dirty="0"/>
          </a:p>
        </p:txBody>
      </p:sp>
      <p:sp>
        <p:nvSpPr>
          <p:cNvPr id="3" name="Text Placeholder 2"/>
          <p:cNvSpPr>
            <a:spLocks noGrp="1"/>
          </p:cNvSpPr>
          <p:nvPr>
            <p:ph type="body" idx="2"/>
          </p:nvPr>
        </p:nvSpPr>
        <p:spPr>
          <a:xfrm>
            <a:off x="5521360" y="1676400"/>
            <a:ext cx="3383280" cy="4617720"/>
          </a:xfrm>
        </p:spPr>
        <p:txBody>
          <a:bodyPr>
            <a:normAutofit/>
          </a:bodyPr>
          <a:lstStyle/>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r>
              <a:rPr lang="en-US" b="1" dirty="0" smtClean="0"/>
              <a:t>Item 10.  </a:t>
            </a:r>
            <a:r>
              <a:rPr lang="en-US" dirty="0" smtClean="0"/>
              <a:t>Check the box for this item. </a:t>
            </a:r>
            <a:r>
              <a:rPr lang="en-US" b="1" dirty="0" smtClean="0"/>
              <a:t> </a:t>
            </a:r>
            <a:r>
              <a:rPr lang="en-US" dirty="0" smtClean="0"/>
              <a:t>Facts supporting the request can be written here or on a separate declaration page.  If you use a separate declaration page, check the box for “Contained in the attached declaration.”</a:t>
            </a:r>
          </a:p>
          <a:p>
            <a:pPr marL="294894" indent="-285750">
              <a:buFont typeface="Arial" pitchFamily="34" charset="0"/>
              <a:buChar char="•"/>
            </a:pPr>
            <a:r>
              <a:rPr lang="en-US" dirty="0" smtClean="0"/>
              <a:t>If you wish to use a separate declaration page &amp; need instruction on how to prepare a declaration, please see our video on the court website on How to Prepare a Declaration </a:t>
            </a:r>
            <a:r>
              <a:rPr lang="en-US" dirty="0" smtClean="0">
                <a:hlinkClick r:id="rId3"/>
              </a:rPr>
              <a:t>www.occourts.org</a:t>
            </a:r>
            <a:r>
              <a:rPr lang="en-US" dirty="0" smtClean="0"/>
              <a:t> self-help. </a:t>
            </a: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p:txBody>
      </p:sp>
      <p:sp>
        <p:nvSpPr>
          <p:cNvPr id="6" name="Left Arrow 5"/>
          <p:cNvSpPr/>
          <p:nvPr/>
        </p:nvSpPr>
        <p:spPr>
          <a:xfrm>
            <a:off x="5029200" y="29718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4030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751" y="228601"/>
            <a:ext cx="5415749" cy="66163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a:t>
            </a:r>
            <a:r>
              <a:rPr lang="en-US" dirty="0"/>
              <a:t>4</a:t>
            </a:r>
            <a:r>
              <a:rPr lang="en-US" dirty="0" smtClean="0"/>
              <a:t>)</a:t>
            </a:r>
            <a:endParaRPr lang="en-US" dirty="0"/>
          </a:p>
        </p:txBody>
      </p:sp>
      <p:sp>
        <p:nvSpPr>
          <p:cNvPr id="3" name="Text Placeholder 2"/>
          <p:cNvSpPr>
            <a:spLocks noGrp="1"/>
          </p:cNvSpPr>
          <p:nvPr>
            <p:ph type="body" idx="2"/>
          </p:nvPr>
        </p:nvSpPr>
        <p:spPr>
          <a:xfrm>
            <a:off x="5521360" y="1676400"/>
            <a:ext cx="3383280" cy="4617720"/>
          </a:xfrm>
        </p:spPr>
        <p:txBody>
          <a:bodyPr>
            <a:normAutofit/>
          </a:bodyPr>
          <a:lstStyle/>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a:p>
            <a:pPr marL="294894" indent="-285750">
              <a:buFont typeface="Arial" pitchFamily="34" charset="0"/>
              <a:buChar char="•"/>
            </a:pPr>
            <a:r>
              <a:rPr lang="en-US" dirty="0" smtClean="0"/>
              <a:t>Enter the date, your printed name and your signature here.</a:t>
            </a:r>
            <a:endParaRPr lang="en-US" dirty="0"/>
          </a:p>
          <a:p>
            <a:pPr marL="294894" indent="-285750">
              <a:buFont typeface="Arial" pitchFamily="34" charset="0"/>
              <a:buChar char="•"/>
            </a:pPr>
            <a:endParaRPr lang="en-US" dirty="0" smtClean="0"/>
          </a:p>
          <a:p>
            <a:pPr marL="294894" indent="-285750">
              <a:buFont typeface="Arial" pitchFamily="34" charset="0"/>
              <a:buChar char="•"/>
            </a:pPr>
            <a:endParaRPr lang="en-US" dirty="0"/>
          </a:p>
        </p:txBody>
      </p:sp>
      <p:sp>
        <p:nvSpPr>
          <p:cNvPr id="7" name="Left Arrow 6"/>
          <p:cNvSpPr/>
          <p:nvPr/>
        </p:nvSpPr>
        <p:spPr>
          <a:xfrm rot="17954419">
            <a:off x="602144" y="5308476"/>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Left Arrow 7"/>
          <p:cNvSpPr/>
          <p:nvPr/>
        </p:nvSpPr>
        <p:spPr>
          <a:xfrm rot="17954419">
            <a:off x="3573945" y="5638802"/>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rot="17954419">
            <a:off x="1668946" y="5638800"/>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23451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This form shows the court you know the address of the person to whom you will be mailing a copy of the Service Documents.</a:t>
            </a:r>
            <a:endParaRPr lang="en-US" dirty="0"/>
          </a:p>
          <a:p>
            <a:r>
              <a:rPr lang="en-US" dirty="0" smtClean="0"/>
              <a:t> </a:t>
            </a:r>
          </a:p>
          <a:p>
            <a:r>
              <a:rPr lang="en-US" dirty="0" smtClean="0"/>
              <a:t>It is required for all Proofs of Service by Mail for documents served </a:t>
            </a:r>
            <a:r>
              <a:rPr lang="en-US" u="sng" dirty="0" smtClean="0"/>
              <a:t>after</a:t>
            </a:r>
            <a:r>
              <a:rPr lang="en-US" dirty="0" smtClean="0"/>
              <a:t> Judgment is entered in a case.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97512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888736"/>
          </a:xfrm>
        </p:spPr>
        <p:txBody>
          <a:bodyPr>
            <a:normAutofit/>
          </a:bodyPr>
          <a:lstStyle/>
          <a:p>
            <a:pPr marL="109728" indent="0">
              <a:buNone/>
            </a:pPr>
            <a:r>
              <a:rPr lang="en-US" sz="1400" dirty="0" smtClean="0"/>
              <a:t>This document can assist you in completing the necessary paperwork for filing a Request for Order to Extend Child Support for an Adult Disabled Child</a:t>
            </a:r>
          </a:p>
          <a:p>
            <a:pPr marL="109728" indent="0">
              <a:buNone/>
            </a:pPr>
            <a:endParaRPr lang="en-US" sz="1400" dirty="0"/>
          </a:p>
          <a:p>
            <a:r>
              <a:rPr lang="en-US" sz="1400" dirty="0" smtClean="0"/>
              <a:t>It is recommended that you print a copy of this document first, then use the step-by-step instructions to complete the necessary forms.</a:t>
            </a:r>
          </a:p>
          <a:p>
            <a:endParaRPr lang="en-US" sz="1400" dirty="0"/>
          </a:p>
          <a:p>
            <a:r>
              <a:rPr lang="en-US" sz="1400" dirty="0" smtClean="0"/>
              <a:t>You can then use the following links to go directly to the online version of the form, where you can type in the required information and then print the completed forms:</a:t>
            </a:r>
          </a:p>
          <a:p>
            <a:pPr lvl="1"/>
            <a:r>
              <a:rPr lang="en-US" sz="1200" dirty="0" smtClean="0">
                <a:solidFill>
                  <a:schemeClr val="tx1"/>
                </a:solidFill>
              </a:rPr>
              <a:t>Request </a:t>
            </a:r>
            <a:r>
              <a:rPr lang="en-US" sz="1200" dirty="0">
                <a:solidFill>
                  <a:schemeClr val="tx1"/>
                </a:solidFill>
              </a:rPr>
              <a:t>for </a:t>
            </a:r>
            <a:r>
              <a:rPr lang="en-US" sz="1200" dirty="0" smtClean="0">
                <a:solidFill>
                  <a:schemeClr val="tx1"/>
                </a:solidFill>
              </a:rPr>
              <a:t>Order:  </a:t>
            </a:r>
            <a:r>
              <a:rPr lang="en-US" sz="1200" dirty="0">
                <a:hlinkClick r:id="rId2"/>
              </a:rPr>
              <a:t>http://</a:t>
            </a:r>
            <a:r>
              <a:rPr lang="en-US" sz="1200" dirty="0" smtClean="0">
                <a:hlinkClick r:id="rId2"/>
              </a:rPr>
              <a:t>www.courts.ca.gov/documents/fl300.pdf </a:t>
            </a:r>
            <a:endParaRPr lang="en-US" sz="1200" dirty="0" smtClean="0"/>
          </a:p>
          <a:p>
            <a:pPr lvl="1"/>
            <a:r>
              <a:rPr lang="en-US" sz="1200" dirty="0" smtClean="0">
                <a:solidFill>
                  <a:schemeClr val="tx1"/>
                </a:solidFill>
              </a:rPr>
              <a:t>Declaration Regarding </a:t>
            </a:r>
            <a:r>
              <a:rPr lang="en-US" sz="1200" dirty="0">
                <a:solidFill>
                  <a:schemeClr val="tx1"/>
                </a:solidFill>
              </a:rPr>
              <a:t>Address Verification:  </a:t>
            </a:r>
            <a:r>
              <a:rPr lang="en-US" sz="1200" dirty="0">
                <a:solidFill>
                  <a:schemeClr val="tx1"/>
                </a:solidFill>
                <a:hlinkClick r:id="rId3"/>
              </a:rPr>
              <a:t>http://</a:t>
            </a:r>
            <a:r>
              <a:rPr lang="en-US" sz="1200" dirty="0" smtClean="0">
                <a:solidFill>
                  <a:schemeClr val="tx1"/>
                </a:solidFill>
                <a:hlinkClick r:id="rId3"/>
              </a:rPr>
              <a:t>www.courts.ca.gov/documents/fl34.pdf</a:t>
            </a:r>
            <a:endParaRPr lang="en-US" sz="1200" dirty="0" smtClean="0">
              <a:solidFill>
                <a:schemeClr val="tx1"/>
              </a:solidFill>
            </a:endParaRPr>
          </a:p>
          <a:p>
            <a:pPr lvl="1"/>
            <a:r>
              <a:rPr lang="en-US" sz="1200" dirty="0" smtClean="0">
                <a:solidFill>
                  <a:schemeClr val="tx1"/>
                </a:solidFill>
              </a:rPr>
              <a:t>Proof </a:t>
            </a:r>
            <a:r>
              <a:rPr lang="en-US" sz="1200" dirty="0">
                <a:solidFill>
                  <a:schemeClr val="tx1"/>
                </a:solidFill>
              </a:rPr>
              <a:t>of Service by Mail:  </a:t>
            </a:r>
            <a:r>
              <a:rPr lang="en-US" sz="1200" dirty="0">
                <a:solidFill>
                  <a:schemeClr val="tx1"/>
                </a:solidFill>
                <a:hlinkClick r:id="rId4"/>
              </a:rPr>
              <a:t>http://</a:t>
            </a:r>
            <a:r>
              <a:rPr lang="en-US" sz="1200" dirty="0" smtClean="0">
                <a:solidFill>
                  <a:schemeClr val="tx1"/>
                </a:solidFill>
                <a:hlinkClick r:id="rId4"/>
              </a:rPr>
              <a:t>www.courts.ca.gov/documents/fl335.pdf</a:t>
            </a:r>
            <a:endParaRPr lang="en-US" sz="1200" dirty="0" smtClean="0">
              <a:solidFill>
                <a:schemeClr val="tx1"/>
              </a:solidFill>
            </a:endParaRPr>
          </a:p>
          <a:p>
            <a:pPr lvl="1"/>
            <a:r>
              <a:rPr lang="en-US" sz="1200" dirty="0" smtClean="0">
                <a:solidFill>
                  <a:schemeClr val="tx1"/>
                </a:solidFill>
              </a:rPr>
              <a:t>Proof of </a:t>
            </a:r>
            <a:r>
              <a:rPr lang="en-US" sz="1200" dirty="0">
                <a:solidFill>
                  <a:schemeClr val="tx1"/>
                </a:solidFill>
              </a:rPr>
              <a:t>Personal Service: </a:t>
            </a:r>
            <a:r>
              <a:rPr lang="en-US" sz="1200" u="sng" dirty="0">
                <a:solidFill>
                  <a:schemeClr val="accent6"/>
                </a:solidFill>
              </a:rPr>
              <a:t>http</a:t>
            </a:r>
            <a:r>
              <a:rPr lang="en-US" sz="1200" u="sng" dirty="0"/>
              <a:t>://</a:t>
            </a:r>
            <a:r>
              <a:rPr lang="en-US" sz="1200" u="sng" dirty="0" smtClean="0"/>
              <a:t>www.courts.ca.gov/documents/fl330.pdf</a:t>
            </a:r>
          </a:p>
          <a:p>
            <a:pPr lvl="1"/>
            <a:endParaRPr lang="en-US" sz="1200" dirty="0" smtClean="0"/>
          </a:p>
          <a:p>
            <a:r>
              <a:rPr lang="en-US" sz="1400" dirty="0" smtClean="0"/>
              <a:t>Once you have completed and signed the appropriate forms, you can file them at the Lamoreaux Justice Center, Room 706 (on the 7</a:t>
            </a:r>
            <a:r>
              <a:rPr lang="en-US" sz="1400" baseline="30000" dirty="0" smtClean="0"/>
              <a:t>th</a:t>
            </a:r>
            <a:r>
              <a:rPr lang="en-US" sz="1400" dirty="0" smtClean="0"/>
              <a:t> floor). </a:t>
            </a:r>
          </a:p>
          <a:p>
            <a:endParaRPr lang="en-US" sz="1400" dirty="0"/>
          </a:p>
          <a:p>
            <a:r>
              <a:rPr lang="en-US" sz="1400" dirty="0" smtClean="0"/>
              <a:t>If you would like someone to review your finished documents before filing them, you can bring them to the Self-Help Center at the Lamoreaux Justice Center.</a:t>
            </a:r>
          </a:p>
          <a:p>
            <a:pPr lvl="1"/>
            <a:endParaRPr lang="en-US" sz="1200" dirty="0" smtClean="0"/>
          </a:p>
          <a:p>
            <a:pPr lvl="1"/>
            <a:endParaRPr lang="en-US" sz="1200" dirty="0" smtClean="0"/>
          </a:p>
          <a:p>
            <a:pPr lvl="1"/>
            <a:endParaRPr lang="en-US" sz="1200" dirty="0"/>
          </a:p>
        </p:txBody>
      </p:sp>
    </p:spTree>
    <p:extLst>
      <p:ext uri="{BB962C8B-B14F-4D97-AF65-F5344CB8AC3E}">
        <p14:creationId xmlns:p14="http://schemas.microsoft.com/office/powerpoint/2010/main" val="19128638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your information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211889" y="345186"/>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91043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r>
              <a:rPr lang="en-US" dirty="0" smtClean="0"/>
              <a:t>Enter the Petitioner, Respondent and Other Parent (if on the original document)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49277" y="1751282"/>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96647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47800"/>
            <a:ext cx="3383280" cy="5173495"/>
          </a:xfrm>
        </p:spPr>
        <p:txBody>
          <a:bodyPr>
            <a:normAutofit/>
          </a:bodyPr>
          <a:lstStyle/>
          <a:p>
            <a:endParaRPr lang="en-US" dirty="0" smtClean="0"/>
          </a:p>
          <a:p>
            <a:endParaRPr lang="en-US" dirty="0" smtClean="0"/>
          </a:p>
          <a:p>
            <a:endParaRPr lang="en-US" dirty="0"/>
          </a:p>
          <a:p>
            <a:endParaRPr lang="en-US" dirty="0" smtClean="0"/>
          </a:p>
          <a:p>
            <a:r>
              <a:rPr lang="en-US" dirty="0" smtClean="0"/>
              <a:t>Enter the Court case number here.</a:t>
            </a:r>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354889" y="2265841"/>
            <a:ext cx="525778"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74873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1.  </a:t>
            </a:r>
            <a:r>
              <a:rPr lang="en-US" dirty="0" smtClean="0"/>
              <a:t>Check the box that represents who you are in the case.  </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8" y="2530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72758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2.  </a:t>
            </a:r>
            <a:r>
              <a:rPr lang="en-US" dirty="0" smtClean="0"/>
              <a:t>Check this box if your Request for Order is regarding child support only and Child Support Services (County of Orange) is involved in your case.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8" y="2758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37870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3.  </a:t>
            </a:r>
            <a:r>
              <a:rPr lang="en-US" dirty="0" smtClean="0"/>
              <a:t>Check this box if you don’t check box 2.</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55357" y="311706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3637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3.a.  </a:t>
            </a:r>
            <a:r>
              <a:rPr lang="en-US" dirty="0" smtClean="0"/>
              <a:t>Enter the address of the party who is being served by mail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21443" y="3833829"/>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940091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3.b.  </a:t>
            </a:r>
            <a:r>
              <a:rPr lang="en-US" dirty="0" smtClean="0"/>
              <a:t>Check one of these boxes to indicate how you know the address is correct.  If you check (6), in the space provided, describe how you know the address.  If you need more space, attach a page labeled “Attachment 3b(6).”</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880367" y="419221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172046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Declaration Regarding Address Verification</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a:t>E</a:t>
            </a:r>
            <a:r>
              <a:rPr lang="en-US" dirty="0" smtClean="0"/>
              <a:t>nter the date, print your name, and provide your signature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 y="228600"/>
            <a:ext cx="5306568" cy="6572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860557" y="58066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487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perform your actual service (i.e., placing a copy of the documents you filed into a Post Office mail box) for you.  </a:t>
            </a:r>
            <a:r>
              <a:rPr lang="en-US" b="1" dirty="0" smtClean="0"/>
              <a:t>California law does not permit you to do your own service</a:t>
            </a:r>
            <a:r>
              <a:rPr lang="en-US" dirty="0" smtClean="0"/>
              <a:t>.</a:t>
            </a:r>
          </a:p>
          <a:p>
            <a:endParaRPr lang="en-US" dirty="0"/>
          </a:p>
          <a:p>
            <a:r>
              <a:rPr lang="en-US" dirty="0" smtClean="0"/>
              <a:t>That person (the “server”) will complete this form, which you must then have filed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0053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Enter your address and phone number here.</a:t>
            </a:r>
          </a:p>
          <a:p>
            <a:pPr marL="294894" indent="-285750">
              <a:buFont typeface="Arial" pitchFamily="34" charset="0"/>
              <a:buChar char="•"/>
            </a:pPr>
            <a:endParaRPr lang="en-US" dirty="0"/>
          </a:p>
          <a:p>
            <a:endParaRPr lang="en-US" dirty="0" smtClean="0"/>
          </a:p>
        </p:txBody>
      </p:sp>
      <p:sp>
        <p:nvSpPr>
          <p:cNvPr id="5" name="Left Arrow 4"/>
          <p:cNvSpPr/>
          <p:nvPr/>
        </p:nvSpPr>
        <p:spPr>
          <a:xfrm>
            <a:off x="3200400" y="4572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071480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your information, the party names and the case number.</a:t>
            </a:r>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022357" y="38390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rot="19180041">
            <a:off x="3146525" y="15394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rot="19180041">
            <a:off x="4597643" y="149400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383512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r>
              <a:rPr lang="en-US" dirty="0" smtClean="0"/>
              <a:t>Enter the date, time and courtroom (Dept.) for the hearing here.</a:t>
            </a:r>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168414" y="17680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70777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b="1" dirty="0" smtClean="0"/>
              <a:t>Item 2.  </a:t>
            </a:r>
            <a:r>
              <a:rPr lang="en-US" dirty="0" smtClean="0"/>
              <a:t>The person who mails the documents for you  (the “server”) will enter their address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774957" y="27586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67299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r>
              <a:rPr lang="en-US" dirty="0" smtClean="0"/>
              <a:t>The address of the person who does your service for you (the server) is entered here (by the server)</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597643" y="2911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5596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3.  </a:t>
            </a:r>
            <a:r>
              <a:rPr lang="en-US" dirty="0" smtClean="0"/>
              <a:t>Enter the name(s) of the actual document(s) served here (e.g., Request for Order and Supporting Declaration, Income and Expense Declaration, blank responsive pleadings).</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5728" y="3356758"/>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48288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r>
              <a:rPr lang="en-US" b="1" dirty="0" smtClean="0"/>
              <a:t>Item 3.a and b.  </a:t>
            </a:r>
            <a:r>
              <a:rPr lang="en-US" dirty="0" smtClean="0"/>
              <a:t>The server will check one of these two boxes, depending on how the documents are mailed.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641406" y="3977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48231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4.a.  </a:t>
            </a:r>
            <a:r>
              <a:rPr lang="en-US" dirty="0" smtClean="0"/>
              <a:t>Enter the name of the person to whom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031756" y="466368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91885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4.b.  </a:t>
            </a:r>
            <a:r>
              <a:rPr lang="en-US" dirty="0" smtClean="0"/>
              <a:t>Enter the address that the documents were mailed to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979109" y="4739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56330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4.c.  </a:t>
            </a:r>
            <a:r>
              <a:rPr lang="en-US" dirty="0" smtClean="0"/>
              <a:t>Your server enters the date on which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301240" y="49684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9890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4.d.  </a:t>
            </a:r>
            <a:r>
              <a:rPr lang="en-US" dirty="0" smtClean="0"/>
              <a:t>Your server enters the city and state where the documents were mailed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470157" y="512088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241504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“IN PRO PER” means you do not have an attorney, but are representing yourself.  Enter this on this line.</a:t>
            </a:r>
          </a:p>
          <a:p>
            <a:pPr marL="294894" indent="-285750">
              <a:buFont typeface="Arial" pitchFamily="34" charset="0"/>
              <a:buChar char="•"/>
            </a:pPr>
            <a:endParaRPr lang="en-US" dirty="0"/>
          </a:p>
          <a:p>
            <a:pPr marL="294894" indent="-285750">
              <a:buFont typeface="Arial" pitchFamily="34" charset="0"/>
              <a:buChar char="•"/>
            </a:pPr>
            <a:r>
              <a:rPr lang="en-US" dirty="0" smtClean="0"/>
              <a:t>If Child Support Services is involved, you will have a CSS case number, which should be entered here.</a:t>
            </a:r>
          </a:p>
        </p:txBody>
      </p:sp>
      <p:sp>
        <p:nvSpPr>
          <p:cNvPr id="5" name="Left Arrow 4"/>
          <p:cNvSpPr/>
          <p:nvPr/>
        </p:nvSpPr>
        <p:spPr>
          <a:xfrm>
            <a:off x="2781300" y="9144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762366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r>
              <a:rPr lang="en-US" b="1" dirty="0" smtClean="0"/>
              <a:t>Item 5.  </a:t>
            </a:r>
            <a:r>
              <a:rPr lang="en-US" dirty="0" smtClean="0"/>
              <a:t>This box is checked if a Declaration Regarding Address Verification was completed and filed.  A copy of that Declaration should be attached to the Proof of Service. </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79158" y="519708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732230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Service by Mail</a:t>
            </a:r>
            <a:endParaRPr lang="en-US" dirty="0"/>
          </a:p>
        </p:txBody>
      </p:sp>
      <p:sp>
        <p:nvSpPr>
          <p:cNvPr id="3" name="Text Placeholder 2"/>
          <p:cNvSpPr>
            <a:spLocks noGrp="1"/>
          </p:cNvSpPr>
          <p:nvPr>
            <p:ph type="body" idx="2"/>
          </p:nvPr>
        </p:nvSpPr>
        <p:spPr>
          <a:xfrm>
            <a:off x="5562600" y="1455904"/>
            <a:ext cx="3383280" cy="5173495"/>
          </a:xfrm>
        </p:spPr>
        <p:txBody>
          <a:bodyPr>
            <a:normAutofit lnSpcReduction="10000"/>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smtClean="0"/>
          </a:p>
          <a:p>
            <a:r>
              <a:rPr lang="en-US" dirty="0" smtClean="0"/>
              <a:t>The server dates, prints their name, and signs the proof of service here.</a:t>
            </a:r>
          </a:p>
          <a:p>
            <a:endParaRPr lang="en-US" dirty="0"/>
          </a:p>
          <a:p>
            <a:r>
              <a:rPr lang="en-US" dirty="0" smtClean="0"/>
              <a:t>The Proof of Service must then be filed with the Court.</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 y="152400"/>
            <a:ext cx="5379720" cy="663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869957" y="5933822"/>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049642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r>
              <a:rPr lang="en-US" dirty="0" smtClean="0"/>
              <a:t>Someone over the age of 18 who is not a party to the case needs to do your actual service for you. </a:t>
            </a:r>
            <a:r>
              <a:rPr lang="en-US" b="1" dirty="0"/>
              <a:t>California law does not permit you to do your own service</a:t>
            </a:r>
            <a:r>
              <a:rPr lang="en-US" dirty="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0849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a:t>Enter your information, the party names and the case number.</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2688989" y="250513"/>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Left Arrow 6"/>
          <p:cNvSpPr/>
          <p:nvPr/>
        </p:nvSpPr>
        <p:spPr>
          <a:xfrm rot="19180041">
            <a:off x="3450989" y="175755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Arrow 8"/>
          <p:cNvSpPr/>
          <p:nvPr/>
        </p:nvSpPr>
        <p:spPr>
          <a:xfrm rot="19180041">
            <a:off x="5307839" y="1790611"/>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358797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r>
              <a:rPr lang="en-US" dirty="0" smtClean="0"/>
              <a:t>Enter the date, time and place of the hearing here.</a:t>
            </a:r>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96284" y="19431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1549492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r>
              <a:rPr lang="en-US" b="1" dirty="0" smtClean="0"/>
              <a:t>Item 2.  </a:t>
            </a:r>
            <a:r>
              <a:rPr lang="en-US" dirty="0" smtClean="0"/>
              <a:t>The server enters the name of the person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1850789" y="26289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95489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3.  </a:t>
            </a:r>
            <a:r>
              <a:rPr lang="en-US" dirty="0" smtClean="0"/>
              <a:t>Enter the name of the documents being served  (e.g., Request for Order, Income and Expense Declaration, blank responsive pleadings).</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4136788" y="3080832"/>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3057076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r>
              <a:rPr lang="en-US" b="1" dirty="0" smtClean="0"/>
              <a:t>Item 4.  </a:t>
            </a:r>
            <a:r>
              <a:rPr lang="en-US" dirty="0" smtClean="0"/>
              <a:t>The server enters the date, time, and address where the other party was served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414451" y="35433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870754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r>
              <a:rPr lang="en-US" b="1" dirty="0" smtClean="0"/>
              <a:t>Item 5.  </a:t>
            </a:r>
            <a:r>
              <a:rPr lang="en-US" dirty="0" smtClean="0"/>
              <a:t>The category of the person performing the service is indicated by checking the appropriate box (usually “a”).</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255579" y="4362796"/>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2542302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b="1" dirty="0" smtClean="0"/>
          </a:p>
          <a:p>
            <a:endParaRPr lang="en-US" b="1" dirty="0"/>
          </a:p>
          <a:p>
            <a:r>
              <a:rPr lang="en-US" b="1" dirty="0" smtClean="0"/>
              <a:t>Item 6.  </a:t>
            </a:r>
            <a:r>
              <a:rPr lang="en-US" dirty="0" smtClean="0"/>
              <a:t>The server enters her/his name, address and telephone number here.</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073790" y="49911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7635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Enter this information on the form.</a:t>
            </a:r>
          </a:p>
        </p:txBody>
      </p:sp>
      <p:sp>
        <p:nvSpPr>
          <p:cNvPr id="5" name="Left Arrow 4"/>
          <p:cNvSpPr/>
          <p:nvPr/>
        </p:nvSpPr>
        <p:spPr>
          <a:xfrm>
            <a:off x="2773162" y="13716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8498739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b="1" dirty="0" smtClean="0"/>
              <a:t>Item 7.  </a:t>
            </a:r>
            <a:r>
              <a:rPr lang="en-US" dirty="0" smtClean="0"/>
              <a:t>If the server is not a California sheriff or marshal, this box needs to be checked.</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555390" y="5524588"/>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235187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2600" y="609600"/>
            <a:ext cx="3383280" cy="877824"/>
          </a:xfrm>
        </p:spPr>
        <p:txBody>
          <a:bodyPr/>
          <a:lstStyle/>
          <a:p>
            <a:pPr algn="ctr"/>
            <a:r>
              <a:rPr lang="en-US" dirty="0" smtClean="0"/>
              <a:t>Proof of Personal Service</a:t>
            </a:r>
            <a:endParaRPr lang="en-US" dirty="0"/>
          </a:p>
        </p:txBody>
      </p:sp>
      <p:sp>
        <p:nvSpPr>
          <p:cNvPr id="3" name="Text Placeholder 2"/>
          <p:cNvSpPr>
            <a:spLocks noGrp="1"/>
          </p:cNvSpPr>
          <p:nvPr>
            <p:ph type="body" idx="2"/>
          </p:nvPr>
        </p:nvSpPr>
        <p:spPr>
          <a:xfrm>
            <a:off x="5715000" y="1455904"/>
            <a:ext cx="3230880" cy="5173495"/>
          </a:xfrm>
        </p:spPr>
        <p:txBody>
          <a:bodyPr>
            <a:normAutofit/>
          </a:bodyPr>
          <a:lstStyle/>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r>
              <a:rPr lang="en-US" dirty="0" smtClean="0"/>
              <a:t>The server dates, prints his/her name, and provides a signature here.</a:t>
            </a:r>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
        <p:nvSpPr>
          <p:cNvPr id="8" name="Text Placeholder 2"/>
          <p:cNvSpPr txBox="1">
            <a:spLocks/>
          </p:cNvSpPr>
          <p:nvPr/>
        </p:nvSpPr>
        <p:spPr>
          <a:xfrm>
            <a:off x="5715000" y="1608304"/>
            <a:ext cx="3383280" cy="5173495"/>
          </a:xfrm>
          <a:prstGeom prst="rect">
            <a:avLst/>
          </a:prstGeom>
        </p:spPr>
        <p:txBody>
          <a:bodyPr vert="horz">
            <a:normAutofit/>
          </a:bodyPr>
          <a:lstStyle>
            <a:lvl1pPr marL="9144" indent="0" algn="l" rtl="0" eaLnBrk="1" latinLnBrk="0" hangingPunct="1">
              <a:spcBef>
                <a:spcPts val="300"/>
              </a:spcBef>
              <a:buClr>
                <a:schemeClr val="accent3"/>
              </a:buClr>
              <a:buFont typeface="Georgia"/>
              <a:buNone/>
              <a:defRPr kumimoji="0" sz="14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2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0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9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9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52401"/>
            <a:ext cx="5556967" cy="655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eft Arrow 5"/>
          <p:cNvSpPr/>
          <p:nvPr/>
        </p:nvSpPr>
        <p:spPr>
          <a:xfrm rot="19180041">
            <a:off x="3450989" y="5905589"/>
            <a:ext cx="437431"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5757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381000" y="762000"/>
            <a:ext cx="8355776" cy="5866447"/>
          </a:xfrm>
        </p:spPr>
        <p:txBody>
          <a:bodyPr>
            <a:normAutofit/>
          </a:bodyPr>
          <a:lstStyle/>
          <a:p>
            <a:pPr algn="ctr"/>
            <a:r>
              <a:rPr lang="en-US" sz="1600" b="1" dirty="0" smtClean="0"/>
              <a:t>Next Steps</a:t>
            </a:r>
          </a:p>
          <a:p>
            <a:endParaRPr lang="en-US" sz="1600" b="1" dirty="0"/>
          </a:p>
          <a:p>
            <a:r>
              <a:rPr lang="en-US" sz="1600" dirty="0" smtClean="0"/>
              <a:t>After you have completed all of your documents, you will need to make copies, as follows:</a:t>
            </a:r>
          </a:p>
          <a:p>
            <a:endParaRPr lang="en-US" sz="1600" dirty="0"/>
          </a:p>
          <a:p>
            <a:pPr marL="352044" indent="-342900">
              <a:buFont typeface="Arial" pitchFamily="34" charset="0"/>
              <a:buChar char="•"/>
            </a:pPr>
            <a:r>
              <a:rPr lang="en-US" sz="1600" dirty="0" smtClean="0"/>
              <a:t>The original is filed with the court.</a:t>
            </a:r>
          </a:p>
          <a:p>
            <a:pPr marL="352044" indent="-342900">
              <a:buFont typeface="Arial" pitchFamily="34" charset="0"/>
              <a:buChar char="•"/>
            </a:pPr>
            <a:r>
              <a:rPr lang="en-US" sz="1600" dirty="0" smtClean="0"/>
              <a:t>One copy is for your records.</a:t>
            </a:r>
          </a:p>
          <a:p>
            <a:pPr marL="352044" indent="-342900">
              <a:buFont typeface="Arial" pitchFamily="34" charset="0"/>
              <a:buChar char="•"/>
            </a:pPr>
            <a:r>
              <a:rPr lang="en-US" sz="1600" dirty="0" smtClean="0"/>
              <a:t>Another copy is for the other party in the case.</a:t>
            </a:r>
          </a:p>
          <a:p>
            <a:pPr marL="352044" indent="-342900">
              <a:buFont typeface="Arial" pitchFamily="34" charset="0"/>
              <a:buChar char="•"/>
            </a:pPr>
            <a:r>
              <a:rPr lang="en-US" sz="1600" dirty="0" smtClean="0"/>
              <a:t>If Child Support Services is involved, you will need an additional copy to be served on this agency.</a:t>
            </a:r>
          </a:p>
          <a:p>
            <a:pPr marL="352044" indent="-342900">
              <a:buFont typeface="Arial" pitchFamily="34" charset="0"/>
              <a:buChar char="•"/>
            </a:pPr>
            <a:r>
              <a:rPr lang="en-US" sz="1600" dirty="0" smtClean="0"/>
              <a:t>If the other party has an attorney of record, you will need an additional copy to be served on the attorney.</a:t>
            </a:r>
          </a:p>
          <a:p>
            <a:pPr marL="352044" indent="-342900">
              <a:buFont typeface="Arial" pitchFamily="34" charset="0"/>
              <a:buChar char="•"/>
            </a:pPr>
            <a:endParaRPr lang="en-US" sz="1600" dirty="0"/>
          </a:p>
          <a:p>
            <a:pPr marL="352044" indent="-342900">
              <a:buFont typeface="Arial" pitchFamily="34" charset="0"/>
              <a:buChar char="•"/>
            </a:pPr>
            <a:endParaRPr lang="en-US" sz="1600" dirty="0" smtClean="0"/>
          </a:p>
          <a:p>
            <a:r>
              <a:rPr lang="en-US" sz="1600" dirty="0" smtClean="0"/>
              <a:t>If you would like your documents reviewed prior to filing, you can bring them to the Self-Help Center at Lamoreaux Justice Center.</a:t>
            </a:r>
          </a:p>
          <a:p>
            <a:endParaRPr lang="en-US" sz="1600" dirty="0"/>
          </a:p>
          <a:p>
            <a:r>
              <a:rPr lang="en-US" sz="1600" dirty="0" smtClean="0"/>
              <a:t>You will file your documents in the Clerk’s Office at the Lamoreaux Justice Center (7</a:t>
            </a:r>
            <a:r>
              <a:rPr lang="en-US" sz="1600" baseline="30000" dirty="0" smtClean="0"/>
              <a:t>th</a:t>
            </a:r>
            <a:r>
              <a:rPr lang="en-US" sz="1600" dirty="0" smtClean="0"/>
              <a:t> Floor, Room 706).</a:t>
            </a:r>
            <a:endParaRPr lang="en-US" dirty="0" smtClean="0"/>
          </a:p>
        </p:txBody>
      </p:sp>
    </p:spTree>
    <p:extLst>
      <p:ext uri="{BB962C8B-B14F-4D97-AF65-F5344CB8AC3E}">
        <p14:creationId xmlns:p14="http://schemas.microsoft.com/office/powerpoint/2010/main" val="85202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Enter the Petitioner’s Name, Respondent’s name, and (if appropriate) the Other Parent’s name here.</a:t>
            </a:r>
          </a:p>
          <a:p>
            <a:pPr marL="294894" indent="-285750">
              <a:buFont typeface="Arial" pitchFamily="34" charset="0"/>
              <a:buChar char="•"/>
            </a:pPr>
            <a:endParaRPr lang="en-US" dirty="0"/>
          </a:p>
          <a:p>
            <a:pPr marL="294894" indent="-285750">
              <a:buFont typeface="Arial" pitchFamily="34" charset="0"/>
              <a:buChar char="•"/>
            </a:pPr>
            <a:r>
              <a:rPr lang="en-US" dirty="0" smtClean="0"/>
              <a:t>Note:  Use another filed document for this.  The case caption does not change.  If you are the Respondent named in the original filing document in the case, you will always be the Respondent, even if you are the one filing the Request for Order.</a:t>
            </a:r>
          </a:p>
        </p:txBody>
      </p:sp>
      <p:sp>
        <p:nvSpPr>
          <p:cNvPr id="5" name="Left Arrow 4"/>
          <p:cNvSpPr/>
          <p:nvPr/>
        </p:nvSpPr>
        <p:spPr>
          <a:xfrm>
            <a:off x="2895600" y="1752600"/>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07581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Enter your court case number here.</a:t>
            </a:r>
          </a:p>
        </p:txBody>
      </p:sp>
      <p:sp>
        <p:nvSpPr>
          <p:cNvPr id="5" name="Left Arrow 4"/>
          <p:cNvSpPr/>
          <p:nvPr/>
        </p:nvSpPr>
        <p:spPr>
          <a:xfrm>
            <a:off x="4762501" y="2075895"/>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11031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dirty="0" smtClean="0"/>
              <a:t>Check the boxes for Other.</a:t>
            </a:r>
          </a:p>
          <a:p>
            <a:pPr marL="294894" indent="-285750">
              <a:buFont typeface="Arial" pitchFamily="34" charset="0"/>
              <a:buChar char="•"/>
            </a:pPr>
            <a:endParaRPr lang="en-US" dirty="0" smtClean="0"/>
          </a:p>
          <a:p>
            <a:pPr marL="294894" indent="-285750">
              <a:buFont typeface="Arial" pitchFamily="34" charset="0"/>
              <a:buChar char="•"/>
            </a:pPr>
            <a:r>
              <a:rPr lang="en-US" dirty="0" smtClean="0"/>
              <a:t>Enter “Extend Child Support Pursuant to Family Code Section 3910” under the “Other” box.</a:t>
            </a:r>
          </a:p>
        </p:txBody>
      </p:sp>
      <p:sp>
        <p:nvSpPr>
          <p:cNvPr id="6" name="Left Arrow 5"/>
          <p:cNvSpPr/>
          <p:nvPr/>
        </p:nvSpPr>
        <p:spPr>
          <a:xfrm rot="19622541">
            <a:off x="4338137" y="2114604"/>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Arrow 6"/>
          <p:cNvSpPr/>
          <p:nvPr/>
        </p:nvSpPr>
        <p:spPr>
          <a:xfrm rot="19767357">
            <a:off x="2438332" y="2011903"/>
            <a:ext cx="8382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89913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66675"/>
            <a:ext cx="5278003" cy="671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5536600" y="768096"/>
            <a:ext cx="3383280" cy="877824"/>
          </a:xfrm>
        </p:spPr>
        <p:txBody>
          <a:bodyPr/>
          <a:lstStyle/>
          <a:p>
            <a:pPr algn="ctr"/>
            <a:r>
              <a:rPr lang="en-US" dirty="0" smtClean="0"/>
              <a:t>Request for Order</a:t>
            </a:r>
            <a:br>
              <a:rPr lang="en-US" dirty="0" smtClean="0"/>
            </a:br>
            <a:r>
              <a:rPr lang="en-US" dirty="0" smtClean="0"/>
              <a:t>(page 1)</a:t>
            </a:r>
            <a:endParaRPr lang="en-US" dirty="0"/>
          </a:p>
        </p:txBody>
      </p:sp>
      <p:sp>
        <p:nvSpPr>
          <p:cNvPr id="3" name="Text Placeholder 2"/>
          <p:cNvSpPr>
            <a:spLocks noGrp="1"/>
          </p:cNvSpPr>
          <p:nvPr>
            <p:ph type="body" idx="2"/>
          </p:nvPr>
        </p:nvSpPr>
        <p:spPr>
          <a:xfrm>
            <a:off x="5521360" y="1676400"/>
            <a:ext cx="3383280" cy="4617720"/>
          </a:xfrm>
        </p:spPr>
        <p:txBody>
          <a:bodyPr/>
          <a:lstStyle/>
          <a:p>
            <a:pPr marL="294894" indent="-285750">
              <a:buFont typeface="Arial" pitchFamily="34" charset="0"/>
              <a:buChar char="•"/>
            </a:pPr>
            <a:r>
              <a:rPr lang="en-US" b="1" dirty="0" smtClean="0"/>
              <a:t>Item 1</a:t>
            </a:r>
            <a:r>
              <a:rPr lang="en-US" dirty="0" smtClean="0"/>
              <a:t>.  Enter the name(s) of the other party(</a:t>
            </a:r>
            <a:r>
              <a:rPr lang="en-US" dirty="0" err="1" smtClean="0"/>
              <a:t>ies</a:t>
            </a:r>
            <a:r>
              <a:rPr lang="en-US" dirty="0" smtClean="0"/>
              <a:t>).  If CSS is involved in the case, “County of Orange” will be a party, together with the Other Parent’s name (and the words “and his/her attorney of record” if the other parent has an attorney)</a:t>
            </a:r>
          </a:p>
        </p:txBody>
      </p:sp>
      <p:sp>
        <p:nvSpPr>
          <p:cNvPr id="5" name="Left Arrow 4"/>
          <p:cNvSpPr/>
          <p:nvPr/>
        </p:nvSpPr>
        <p:spPr>
          <a:xfrm>
            <a:off x="4038600" y="2590800"/>
            <a:ext cx="419100" cy="228600"/>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007302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5E3398AD7DBBE47BF90C8A8E8454347" ma:contentTypeVersion="0" ma:contentTypeDescription="Create a new document." ma:contentTypeScope="" ma:versionID="496fdde71d355b5709511b3f4838510e">
  <xsd:schema xmlns:xsd="http://www.w3.org/2001/XMLSchema" xmlns:xs="http://www.w3.org/2001/XMLSchema" xmlns:p="http://schemas.microsoft.com/office/2006/metadata/properties" targetNamespace="http://schemas.microsoft.com/office/2006/metadata/properties" ma:root="true" ma:fieldsID="c486719921af08a00f8ec0954cf6fb1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38E88D1-F803-4087-8346-324293A7CEB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E144A06-FB2A-4E93-8A3F-55BD5210595F}">
  <ds:schemaRefs>
    <ds:schemaRef ds:uri="http://schemas.microsoft.com/office/infopath/2007/PartnerControls"/>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2006/metadata/properties"/>
    <ds:schemaRef ds:uri="http://www.w3.org/XML/1998/namespace"/>
    <ds:schemaRef ds:uri="http://purl.org/dc/terms/"/>
  </ds:schemaRefs>
</ds:datastoreItem>
</file>

<file path=customXml/itemProps3.xml><?xml version="1.0" encoding="utf-8"?>
<ds:datastoreItem xmlns:ds="http://schemas.openxmlformats.org/officeDocument/2006/customXml" ds:itemID="{F31136CD-1E47-4FDF-B0DF-EE2DA2006B5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Urban</Template>
  <TotalTime>1627</TotalTime>
  <Words>1719</Words>
  <Application>Microsoft Office PowerPoint</Application>
  <PresentationFormat>On-screen Show (4:3)</PresentationFormat>
  <Paragraphs>1143</Paragraphs>
  <Slides>52</Slides>
  <Notes>23</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Urban</vt:lpstr>
      <vt:lpstr>How to Prepare a Request for Order to Extend Child Support for an Adult Disabled Child </vt:lpstr>
      <vt:lpstr>PowerPoint Presentation</vt:lpstr>
      <vt:lpstr>Request for Order (page 1)</vt:lpstr>
      <vt:lpstr>Request for Order (page 1)</vt:lpstr>
      <vt:lpstr>Request for Order (page 1)</vt:lpstr>
      <vt:lpstr>Request for Order (page 1)</vt:lpstr>
      <vt:lpstr>Request for Order (page 1)</vt:lpstr>
      <vt:lpstr>Request for Order (page 1)</vt:lpstr>
      <vt:lpstr>Request for Order (page 1)</vt:lpstr>
      <vt:lpstr>Request for Order (page 1)</vt:lpstr>
      <vt:lpstr>Request for Order (page 1)</vt:lpstr>
      <vt:lpstr>Request for Order (page 1)</vt:lpstr>
      <vt:lpstr>Request for Order (page 1)</vt:lpstr>
      <vt:lpstr>Request for Order (page 2)</vt:lpstr>
      <vt:lpstr>Request for Order (page 2)</vt:lpstr>
      <vt:lpstr>Request for Order (page 3)</vt:lpstr>
      <vt:lpstr>Request for Order (page 4)</vt:lpstr>
      <vt:lpstr>Request for Order (page 4)</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Declaration Regarding Address Verification</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Service by Mail</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Proof of Personal Service</vt:lpstr>
      <vt:lpstr>PowerPoint Presentation</vt:lpstr>
    </vt:vector>
  </TitlesOfParts>
  <Company>Superior Court of CA, County of Orange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a Request for Order to Extend Child Support for an Adult Disabled Child</dc:title>
  <dc:creator>aglover</dc:creator>
  <cp:lastModifiedBy>lland</cp:lastModifiedBy>
  <cp:revision>85</cp:revision>
  <dcterms:created xsi:type="dcterms:W3CDTF">2012-05-14T15:36:29Z</dcterms:created>
  <dcterms:modified xsi:type="dcterms:W3CDTF">2012-12-21T00:11:58Z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0x010100B5E3398AD7DBBE47BF90C8A8E8454347</vt:lpwstr>
  </property>
</Properties>
</file>