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85"/>
  </p:notesMasterIdLst>
  <p:sldIdLst>
    <p:sldId id="256" r:id="rId5"/>
    <p:sldId id="443" r:id="rId6"/>
    <p:sldId id="455" r:id="rId7"/>
    <p:sldId id="456" r:id="rId8"/>
    <p:sldId id="448" r:id="rId9"/>
    <p:sldId id="363" r:id="rId10"/>
    <p:sldId id="364" r:id="rId11"/>
    <p:sldId id="365" r:id="rId12"/>
    <p:sldId id="366" r:id="rId13"/>
    <p:sldId id="367" r:id="rId14"/>
    <p:sldId id="457" r:id="rId15"/>
    <p:sldId id="458" r:id="rId16"/>
    <p:sldId id="459" r:id="rId17"/>
    <p:sldId id="489" r:id="rId18"/>
    <p:sldId id="490" r:id="rId19"/>
    <p:sldId id="491" r:id="rId20"/>
    <p:sldId id="492" r:id="rId21"/>
    <p:sldId id="493" r:id="rId22"/>
    <p:sldId id="461" r:id="rId23"/>
    <p:sldId id="368" r:id="rId24"/>
    <p:sldId id="369" r:id="rId25"/>
    <p:sldId id="370" r:id="rId26"/>
    <p:sldId id="371" r:id="rId27"/>
    <p:sldId id="462" r:id="rId28"/>
    <p:sldId id="463" r:id="rId29"/>
    <p:sldId id="466" r:id="rId30"/>
    <p:sldId id="465" r:id="rId31"/>
    <p:sldId id="464" r:id="rId32"/>
    <p:sldId id="467" r:id="rId33"/>
    <p:sldId id="468" r:id="rId34"/>
    <p:sldId id="373" r:id="rId35"/>
    <p:sldId id="471" r:id="rId36"/>
    <p:sldId id="470" r:id="rId37"/>
    <p:sldId id="374" r:id="rId38"/>
    <p:sldId id="375" r:id="rId39"/>
    <p:sldId id="376" r:id="rId40"/>
    <p:sldId id="377" r:id="rId41"/>
    <p:sldId id="378" r:id="rId42"/>
    <p:sldId id="379" r:id="rId43"/>
    <p:sldId id="380" r:id="rId44"/>
    <p:sldId id="381" r:id="rId45"/>
    <p:sldId id="382" r:id="rId46"/>
    <p:sldId id="383" r:id="rId47"/>
    <p:sldId id="384" r:id="rId48"/>
    <p:sldId id="385" r:id="rId49"/>
    <p:sldId id="386" r:id="rId50"/>
    <p:sldId id="387" r:id="rId51"/>
    <p:sldId id="388" r:id="rId52"/>
    <p:sldId id="389" r:id="rId53"/>
    <p:sldId id="390" r:id="rId54"/>
    <p:sldId id="391" r:id="rId55"/>
    <p:sldId id="392" r:id="rId56"/>
    <p:sldId id="393" r:id="rId57"/>
    <p:sldId id="394" r:id="rId58"/>
    <p:sldId id="472" r:id="rId59"/>
    <p:sldId id="395" r:id="rId60"/>
    <p:sldId id="396" r:id="rId61"/>
    <p:sldId id="397" r:id="rId62"/>
    <p:sldId id="398" r:id="rId63"/>
    <p:sldId id="399" r:id="rId64"/>
    <p:sldId id="400" r:id="rId65"/>
    <p:sldId id="401" r:id="rId66"/>
    <p:sldId id="402" r:id="rId67"/>
    <p:sldId id="403" r:id="rId68"/>
    <p:sldId id="404" r:id="rId69"/>
    <p:sldId id="405" r:id="rId70"/>
    <p:sldId id="473" r:id="rId71"/>
    <p:sldId id="406" r:id="rId72"/>
    <p:sldId id="407" r:id="rId73"/>
    <p:sldId id="408" r:id="rId74"/>
    <p:sldId id="474" r:id="rId75"/>
    <p:sldId id="475" r:id="rId76"/>
    <p:sldId id="476" r:id="rId77"/>
    <p:sldId id="409" r:id="rId78"/>
    <p:sldId id="477" r:id="rId79"/>
    <p:sldId id="478" r:id="rId80"/>
    <p:sldId id="479" r:id="rId81"/>
    <p:sldId id="480" r:id="rId82"/>
    <p:sldId id="410" r:id="rId83"/>
    <p:sldId id="411"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98"/>
      </p:cViewPr>
      <p:guideLst>
        <p:guide orient="horz" pos="2160"/>
        <p:guide pos="2880"/>
      </p:guideLst>
    </p:cSldViewPr>
  </p:slideViewPr>
  <p:notesTextViewPr>
    <p:cViewPr>
      <p:scale>
        <a:sx n="1" d="1"/>
        <a:sy n="1" d="1"/>
      </p:scale>
      <p:origin x="0" y="0"/>
    </p:cViewPr>
  </p:notesTextViewPr>
  <p:sorterViewPr>
    <p:cViewPr>
      <p:scale>
        <a:sx n="100" d="100"/>
        <a:sy n="100" d="100"/>
      </p:scale>
      <p:origin x="0" y="2358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564A9-DBD4-4E65-82CC-D53078418C43}" type="datetimeFigureOut">
              <a:rPr lang="en-US" smtClean="0"/>
              <a:t>12/20/2012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92B9E-4EF8-43AA-9035-141B454B5AAF}" type="slidenum">
              <a:rPr lang="en-US" smtClean="0"/>
              <a:t>‹#›</a:t>
            </a:fld>
            <a:endParaRPr lang="en-US"/>
          </a:p>
        </p:txBody>
      </p:sp>
    </p:spTree>
    <p:extLst>
      <p:ext uri="{BB962C8B-B14F-4D97-AF65-F5344CB8AC3E}">
        <p14:creationId xmlns:p14="http://schemas.microsoft.com/office/powerpoint/2010/main" val="17111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51B86-D978-46EC-8D85-4C9902109F6C}" type="datetimeFigureOut">
              <a:rPr lang="en-US" smtClean="0"/>
              <a:t>12/20/2012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77F5F-2DD6-4887-B87E-808BB29256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51B86-D978-46EC-8D85-4C9902109F6C}" type="datetimeFigureOut">
              <a:rPr lang="en-US" smtClean="0"/>
              <a:t>12/20/2012</a:t>
            </a:fld>
            <a:endParaRPr lang="en-US"/>
          </a:p>
        </p:txBody>
      </p:sp>
      <p:sp>
        <p:nvSpPr>
          <p:cNvPr id="27" name="Slide Number Placeholder 26"/>
          <p:cNvSpPr>
            <a:spLocks noGrp="1"/>
          </p:cNvSpPr>
          <p:nvPr>
            <p:ph type="sldNum" sz="quarter" idx="11"/>
          </p:nvPr>
        </p:nvSpPr>
        <p:spPr/>
        <p:txBody>
          <a:bodyPr rtlCol="0"/>
          <a:lstStyle/>
          <a:p>
            <a:fld id="{D2D77F5F-2DD6-4887-B87E-808BB29256A6}"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51B86-D978-46EC-8D85-4C9902109F6C}" type="datetimeFigureOut">
              <a:rPr lang="en-US" smtClean="0"/>
              <a:t>12/20/2012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2D77F5F-2DD6-4887-B87E-808BB29256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51B86-D978-46EC-8D85-4C9902109F6C}" type="datetimeFigureOut">
              <a:rPr lang="en-US" smtClean="0"/>
              <a:t>12/20/2012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51B86-D978-46EC-8D85-4C9902109F6C}" type="datetimeFigureOut">
              <a:rPr lang="en-US" smtClean="0"/>
              <a:t>12/20/2012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77F5F-2DD6-4887-B87E-808BB29256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www.courts.ca.gov/documents/fl150.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458200" cy="3186113"/>
          </a:xfrm>
        </p:spPr>
        <p:txBody>
          <a:bodyPr>
            <a:normAutofit/>
          </a:bodyPr>
          <a:lstStyle/>
          <a:p>
            <a:pPr algn="ctr"/>
            <a:r>
              <a:rPr lang="en-US" dirty="0" smtClean="0"/>
              <a:t>How to Prepare an Income and Expense Declaration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905000" cy="1905000"/>
          </a:xfrm>
          <a:prstGeom prst="rect">
            <a:avLst/>
          </a:prstGeom>
        </p:spPr>
      </p:pic>
      <p:sp>
        <p:nvSpPr>
          <p:cNvPr id="6" name="Subtitle 2"/>
          <p:cNvSpPr>
            <a:spLocks noGrp="1"/>
          </p:cNvSpPr>
          <p:nvPr>
            <p:ph type="subTitle" idx="1"/>
          </p:nvPr>
        </p:nvSpPr>
        <p:spPr>
          <a:xfrm>
            <a:off x="2971800" y="4419600"/>
            <a:ext cx="5943600" cy="1499616"/>
          </a:xfrm>
        </p:spPr>
        <p:txBody>
          <a:bodyPr>
            <a:normAutofit fontScale="85000" lnSpcReduction="20000"/>
          </a:bodyPr>
          <a:lstStyle/>
          <a:p>
            <a:pPr algn="ctr"/>
            <a:r>
              <a:rPr lang="en-US" b="1" dirty="0" smtClean="0"/>
              <a:t>SUPERIOR COURT OF CALIFORNIA</a:t>
            </a:r>
          </a:p>
          <a:p>
            <a:pPr algn="ctr"/>
            <a:r>
              <a:rPr lang="en-US" b="1" dirty="0" smtClean="0"/>
              <a:t>COUNTY OF ORANGE</a:t>
            </a:r>
          </a:p>
          <a:p>
            <a:pPr algn="ctr"/>
            <a:endParaRPr lang="en-US" b="1" dirty="0"/>
          </a:p>
          <a:p>
            <a:pPr algn="ctr"/>
            <a:r>
              <a:rPr lang="en-US" b="1" dirty="0" smtClean="0"/>
              <a:t>SELF-HELP CENTER/</a:t>
            </a:r>
          </a:p>
          <a:p>
            <a:pPr algn="ctr"/>
            <a:r>
              <a:rPr lang="en-US" b="1" dirty="0" smtClean="0"/>
              <a:t>FAMILY LAW FACILITATOR OFFICE</a:t>
            </a:r>
            <a:endParaRPr lang="en-US" b="1" dirty="0"/>
          </a:p>
        </p:txBody>
      </p:sp>
    </p:spTree>
    <p:extLst>
      <p:ext uri="{BB962C8B-B14F-4D97-AF65-F5344CB8AC3E}">
        <p14:creationId xmlns:p14="http://schemas.microsoft.com/office/powerpoint/2010/main" val="10886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5.a.</a:t>
            </a:r>
            <a:r>
              <a:rPr lang="en-US" dirty="0" smtClean="0"/>
              <a:t>  This line is for your salary or wages earned, </a:t>
            </a:r>
            <a:r>
              <a:rPr lang="en-US" b="1" dirty="0" smtClean="0"/>
              <a:t>before </a:t>
            </a:r>
            <a:r>
              <a:rPr lang="en-US" dirty="0" smtClean="0"/>
              <a:t>any deductions.</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45244" y="9298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4862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5.b and c.</a:t>
            </a:r>
            <a:r>
              <a:rPr lang="en-US" dirty="0" smtClean="0"/>
              <a:t>  These lines are for any overtime, commissions or bonuses you received in addition to the amount for line 5.a..</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165359" y="10822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18199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5.d.</a:t>
            </a:r>
            <a:r>
              <a:rPr lang="en-US" dirty="0" smtClean="0"/>
              <a:t>  This is for any public assistance you receive, including food stamps.  If you are currently receiving aid, check the “currently receiving” box.</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114073" y="13108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0336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5.e.</a:t>
            </a:r>
            <a:r>
              <a:rPr lang="en-US" dirty="0" smtClean="0"/>
              <a:t>  This is for any spousal support you are receiving, from this marriage or a different marriage.</a:t>
            </a:r>
          </a:p>
          <a:p>
            <a:endParaRPr lang="en-US" b="1" dirty="0"/>
          </a:p>
          <a:p>
            <a:r>
              <a:rPr lang="en-US" b="1" dirty="0" smtClean="0"/>
              <a:t>Item 5.f.</a:t>
            </a:r>
            <a:r>
              <a:rPr lang="en-US" dirty="0" smtClean="0"/>
              <a:t>  Same as 5.e., but for domestic partnerships.</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078444" y="14632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531566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5.g.</a:t>
            </a:r>
            <a:r>
              <a:rPr lang="en-US" dirty="0" smtClean="0"/>
              <a:t>  Enter the amount you are receiving for any pension or retirement fund payments.</a:t>
            </a:r>
          </a:p>
          <a:p>
            <a:endParaRPr lang="en-US" b="1" dirty="0"/>
          </a:p>
          <a:p>
            <a:r>
              <a:rPr lang="en-US" b="1" dirty="0" smtClean="0"/>
              <a:t>Item 5.h.</a:t>
            </a:r>
            <a:r>
              <a:rPr lang="en-US" dirty="0" smtClean="0"/>
              <a:t>  Enter the amount you are receiving for Social Security retirement.</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19180041">
            <a:off x="4078444" y="1539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0761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5.i.</a:t>
            </a:r>
            <a:r>
              <a:rPr lang="en-US" dirty="0" smtClean="0"/>
              <a:t>  Enter the amount you are receiving (before deductions) for disability.  Check the appropriate box for the type of disability you are receiving.</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19180041">
            <a:off x="4241557" y="18442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5792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5.j.</a:t>
            </a:r>
            <a:r>
              <a:rPr lang="en-US" dirty="0" smtClean="0"/>
              <a:t>  Enter the amount you are receiving (before deductions) for unemployment compensation.</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19180041">
            <a:off x="4241556" y="1920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6362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5.k.</a:t>
            </a:r>
            <a:r>
              <a:rPr lang="en-US" dirty="0" smtClean="0"/>
              <a:t>  Enter the amount you are receiving (before deductions) for worker’s compensation.</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19180041">
            <a:off x="4232558" y="2072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81874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5.k.</a:t>
            </a:r>
            <a:r>
              <a:rPr lang="en-US" dirty="0" smtClean="0"/>
              <a:t>  Enter the amount you are receiving (before deductions) for other types of compensation.</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19180041">
            <a:off x="4317758" y="2149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4743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5.f.</a:t>
            </a:r>
            <a:r>
              <a:rPr lang="en-US" dirty="0" smtClean="0"/>
              <a:t>  This is for any pension or retirement fund payments you are receiving.</a:t>
            </a:r>
          </a:p>
          <a:p>
            <a:endParaRPr lang="en-US" b="1" dirty="0"/>
          </a:p>
          <a:p>
            <a:r>
              <a:rPr lang="en-US" b="1" dirty="0" smtClean="0"/>
              <a:t>Item 5.g.</a:t>
            </a:r>
            <a:r>
              <a:rPr lang="en-US" dirty="0" smtClean="0"/>
              <a:t> This is for any Social Security retirement you are receiving (not for disability).</a:t>
            </a:r>
            <a:endParaRPr lang="en-US" b="1"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19180041">
            <a:off x="4078444" y="1539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0889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marL="109728" indent="0">
              <a:buNone/>
            </a:pPr>
            <a:r>
              <a:rPr lang="en-US" sz="1400" dirty="0" smtClean="0"/>
              <a:t>This document can assist you in completing an Income and Expense Declaration.</a:t>
            </a:r>
          </a:p>
          <a:p>
            <a:pPr marL="109728" indent="0">
              <a:buNone/>
            </a:pPr>
            <a:endParaRPr lang="en-US" sz="1400" dirty="0"/>
          </a:p>
          <a:p>
            <a:pPr marL="109728" indent="0">
              <a:buNone/>
            </a:pPr>
            <a:r>
              <a:rPr lang="en-US" sz="1400" dirty="0" smtClean="0"/>
              <a:t>It is recommended that you print a copy of this document first, then use the step-by-step instructions to complete the form.</a:t>
            </a:r>
          </a:p>
          <a:p>
            <a:endParaRPr lang="en-US" sz="1400" dirty="0"/>
          </a:p>
          <a:p>
            <a:r>
              <a:rPr lang="en-US" sz="1400" dirty="0" smtClean="0"/>
              <a:t>You can then use the following link to go directly to the online version of the form, where you can type in the required information and then print the completed forms:</a:t>
            </a:r>
          </a:p>
          <a:p>
            <a:pPr lvl="1"/>
            <a:r>
              <a:rPr lang="en-US" sz="1200" dirty="0" smtClean="0">
                <a:solidFill>
                  <a:schemeClr val="tx1"/>
                </a:solidFill>
              </a:rPr>
              <a:t>Income and </a:t>
            </a:r>
            <a:r>
              <a:rPr lang="en-US" sz="1200" dirty="0">
                <a:solidFill>
                  <a:schemeClr val="tx1"/>
                </a:solidFill>
              </a:rPr>
              <a:t>Expense Declaration:  </a:t>
            </a:r>
            <a:r>
              <a:rPr lang="en-US" sz="1200" dirty="0">
                <a:solidFill>
                  <a:schemeClr val="tx1"/>
                </a:solidFill>
                <a:hlinkClick r:id="rId2"/>
              </a:rPr>
              <a:t>http://</a:t>
            </a:r>
            <a:r>
              <a:rPr lang="en-US" sz="1200" dirty="0" smtClean="0">
                <a:solidFill>
                  <a:schemeClr val="tx1"/>
                </a:solidFill>
                <a:hlinkClick r:id="rId2"/>
              </a:rPr>
              <a:t>www.courts.ca.gov/documents/fl150.pdf</a:t>
            </a:r>
            <a:endParaRPr lang="en-US" sz="1200" dirty="0" smtClean="0">
              <a:solidFill>
                <a:schemeClr val="tx1"/>
              </a:solidFill>
            </a:endParaRPr>
          </a:p>
          <a:p>
            <a:pPr lvl="1"/>
            <a:endParaRPr lang="en-US" sz="1200" dirty="0" smtClean="0"/>
          </a:p>
          <a:p>
            <a:r>
              <a:rPr lang="en-US" sz="1400" dirty="0" smtClean="0"/>
              <a:t>Once you have completed and signed the form, you can file it at the Lamoreaux Justice Center, Room 706 (on the 7</a:t>
            </a:r>
            <a:r>
              <a:rPr lang="en-US" sz="1400" baseline="30000" dirty="0" smtClean="0"/>
              <a:t>th</a:t>
            </a:r>
            <a:r>
              <a:rPr lang="en-US" sz="1400" dirty="0" smtClean="0"/>
              <a:t> floor). </a:t>
            </a:r>
          </a:p>
          <a:p>
            <a:endParaRPr lang="en-US" sz="1400" dirty="0"/>
          </a:p>
          <a:p>
            <a:r>
              <a:rPr lang="en-US" sz="1400" dirty="0" smtClean="0"/>
              <a:t>If you would like someone to review your finished document before filing it, you can bring it to the Self-Help Center at the Lamoreaux Justice Center.</a:t>
            </a:r>
          </a:p>
          <a:p>
            <a:pPr lvl="1"/>
            <a:endParaRPr lang="en-US" sz="1200" dirty="0" smtClean="0"/>
          </a:p>
          <a:p>
            <a:pPr lvl="1"/>
            <a:endParaRPr lang="en-US" sz="1200" dirty="0" smtClean="0"/>
          </a:p>
          <a:p>
            <a:pPr lvl="1"/>
            <a:endParaRPr lang="en-US" sz="1200" dirty="0"/>
          </a:p>
        </p:txBody>
      </p:sp>
    </p:spTree>
    <p:extLst>
      <p:ext uri="{BB962C8B-B14F-4D97-AF65-F5344CB8AC3E}">
        <p14:creationId xmlns:p14="http://schemas.microsoft.com/office/powerpoint/2010/main" val="2421111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lstStyle/>
          <a:p>
            <a:pPr marL="294894" indent="-285750">
              <a:buFont typeface="Arial" pitchFamily="34" charset="0"/>
              <a:buChar char="•"/>
            </a:pPr>
            <a:r>
              <a:rPr lang="en-US" b="1" dirty="0" smtClean="0"/>
              <a:t>Item 6.  </a:t>
            </a:r>
            <a:r>
              <a:rPr lang="en-US" dirty="0" smtClean="0"/>
              <a:t>This section is for Dividend/interest income, Rental property income (which would include renting out rooms in your house), trust income or any other sources of income, using the same “Last month” and “Average monthly” columns.</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46357" y="2453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6453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7.  </a:t>
            </a:r>
            <a:r>
              <a:rPr lang="en-US" dirty="0" smtClean="0"/>
              <a:t>This section is for Income from self-employment, AFTER business expenses.</a:t>
            </a:r>
          </a:p>
          <a:p>
            <a:pPr marL="294894" indent="-285750">
              <a:buFont typeface="Arial" pitchFamily="34" charset="0"/>
              <a:buChar char="•"/>
            </a:pPr>
            <a:endParaRPr lang="en-US" dirty="0"/>
          </a:p>
          <a:p>
            <a:pPr marL="294894" indent="-285750">
              <a:buFont typeface="Arial" pitchFamily="34" charset="0"/>
              <a:buChar char="•"/>
            </a:pPr>
            <a:r>
              <a:rPr lang="en-US" dirty="0" smtClean="0"/>
              <a:t>The same two columns apply.</a:t>
            </a:r>
          </a:p>
          <a:p>
            <a:pPr marL="294894" indent="-285750">
              <a:buFont typeface="Arial" pitchFamily="34" charset="0"/>
              <a:buChar char="•"/>
            </a:pPr>
            <a:endParaRPr lang="en-US" dirty="0"/>
          </a:p>
          <a:p>
            <a:pPr marL="294894" indent="-285750">
              <a:buFont typeface="Arial" pitchFamily="34" charset="0"/>
              <a:buChar char="•"/>
            </a:pPr>
            <a:r>
              <a:rPr lang="en-US" dirty="0" smtClean="0"/>
              <a:t>Check the box for the type of self-employment income.  An example of “other” would be “Independent Contractor.”</a:t>
            </a:r>
          </a:p>
          <a:p>
            <a:pPr marL="294894" indent="-285750">
              <a:buFont typeface="Arial" pitchFamily="34" charset="0"/>
              <a:buChar char="•"/>
            </a:pPr>
            <a:endParaRPr lang="en-US" dirty="0"/>
          </a:p>
          <a:p>
            <a:pPr marL="294894" indent="-285750">
              <a:buFont typeface="Arial" pitchFamily="34" charset="0"/>
              <a:buChar char="•"/>
            </a:pPr>
            <a:r>
              <a:rPr lang="en-US" dirty="0" smtClean="0"/>
              <a:t>Provide the information for the number of years you’ve been in the business, the name of the business and the type of business.</a:t>
            </a:r>
          </a:p>
          <a:p>
            <a:pPr marL="294894" indent="-285750">
              <a:buFont typeface="Arial" pitchFamily="34" charset="0"/>
              <a:buChar char="•"/>
            </a:pPr>
            <a:endParaRPr lang="en-US" dirty="0"/>
          </a:p>
          <a:p>
            <a:pPr marL="294894" indent="-285750">
              <a:buFont typeface="Arial" pitchFamily="34" charset="0"/>
              <a:buChar char="•"/>
            </a:pPr>
            <a:r>
              <a:rPr lang="en-US" dirty="0" smtClean="0"/>
              <a:t>You MUST have a profit and loss statement for the past 2 years or a Schedule C.  If you don’t attach it,  you must bring it to the hearing.</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45242" y="3292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7967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b="1" dirty="0" smtClean="0"/>
              <a:t>Item 8.  </a:t>
            </a:r>
            <a:r>
              <a:rPr lang="en-US" dirty="0" smtClean="0"/>
              <a:t>If you have one-time income from any other sources in the past 12 months, it should be listed here.</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033230" y="403195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56201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b="1" dirty="0" smtClean="0"/>
              <a:t>Item 9.  </a:t>
            </a:r>
            <a:r>
              <a:rPr lang="en-US" dirty="0" smtClean="0"/>
              <a:t>Note any change in income over the past 12 months here.  This is especially important if you have just become unemployed, and you are reporting last month’s income from your previous job.</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241558" y="44217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03087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pPr marL="294894" indent="-285750">
              <a:buFont typeface="Arial" pitchFamily="34" charset="0"/>
              <a:buChar char="•"/>
            </a:pPr>
            <a:endParaRPr lang="en-US" b="1" dirty="0" smtClean="0"/>
          </a:p>
          <a:p>
            <a:pPr marL="294894" indent="-285750">
              <a:buFont typeface="Arial" pitchFamily="34" charset="0"/>
              <a:buChar char="•"/>
            </a:pPr>
            <a:endParaRPr lang="en-US" b="1" dirty="0"/>
          </a:p>
          <a:p>
            <a:pPr marL="294894" indent="-285750">
              <a:buFont typeface="Arial" pitchFamily="34" charset="0"/>
              <a:buChar char="•"/>
            </a:pPr>
            <a:endParaRPr lang="en-US" b="1" dirty="0" smtClean="0"/>
          </a:p>
          <a:p>
            <a:pPr marL="294894" indent="-285750">
              <a:buFont typeface="Arial" pitchFamily="34" charset="0"/>
              <a:buChar char="•"/>
            </a:pPr>
            <a:endParaRPr lang="en-US" b="1" dirty="0"/>
          </a:p>
          <a:p>
            <a:pPr marL="294894" indent="-285750">
              <a:buFont typeface="Arial" pitchFamily="34" charset="0"/>
              <a:buChar char="•"/>
            </a:pPr>
            <a:endParaRPr lang="en-US" b="1" dirty="0" smtClean="0"/>
          </a:p>
          <a:p>
            <a:pPr marL="294894" indent="-285750">
              <a:buFont typeface="Arial" pitchFamily="34" charset="0"/>
              <a:buChar char="•"/>
            </a:pPr>
            <a:endParaRPr lang="en-US" b="1" dirty="0"/>
          </a:p>
          <a:p>
            <a:pPr marL="294894" indent="-285750">
              <a:buFont typeface="Arial" pitchFamily="34" charset="0"/>
              <a:buChar char="•"/>
            </a:pPr>
            <a:endParaRPr lang="en-US" b="1" dirty="0" smtClean="0"/>
          </a:p>
          <a:p>
            <a:pPr marL="294894" indent="-285750">
              <a:buFont typeface="Arial" pitchFamily="34" charset="0"/>
              <a:buChar char="•"/>
            </a:pPr>
            <a:endParaRPr lang="en-US" b="1" dirty="0"/>
          </a:p>
          <a:p>
            <a:pPr marL="294894" indent="-285750">
              <a:buFont typeface="Arial" pitchFamily="34" charset="0"/>
              <a:buChar char="•"/>
            </a:pPr>
            <a:endParaRPr lang="en-US" b="1" dirty="0" smtClean="0"/>
          </a:p>
          <a:p>
            <a:pPr marL="294894" indent="-285750">
              <a:buFont typeface="Arial" pitchFamily="34" charset="0"/>
              <a:buChar char="•"/>
            </a:pPr>
            <a:endParaRPr lang="en-US" b="1" dirty="0"/>
          </a:p>
          <a:p>
            <a:pPr marL="294894" indent="-285750">
              <a:buFont typeface="Arial" pitchFamily="34" charset="0"/>
              <a:buChar char="•"/>
            </a:pPr>
            <a:r>
              <a:rPr lang="en-US" b="1" dirty="0" smtClean="0"/>
              <a:t>Item 10.a. </a:t>
            </a:r>
            <a:r>
              <a:rPr lang="en-US" dirty="0" smtClean="0"/>
              <a:t>Required union dues.</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927357" y="4663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1807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endParaRPr lang="en-US" dirty="0"/>
          </a:p>
          <a:p>
            <a:pPr marL="294894" indent="-285750">
              <a:buFont typeface="Arial" pitchFamily="34" charset="0"/>
              <a:buChar char="•"/>
            </a:pPr>
            <a:r>
              <a:rPr lang="en-US" b="1" dirty="0" smtClean="0"/>
              <a:t>Item 10.b.  </a:t>
            </a:r>
            <a:r>
              <a:rPr lang="en-US" dirty="0" smtClean="0"/>
              <a:t>Required retirement (usually if you are employed by a public agency).  This would not include contributions to a 401(k) account.</a:t>
            </a:r>
          </a:p>
          <a:p>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98758" y="4816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23644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pPr marL="294894" indent="-285750">
              <a:buFont typeface="Arial" pitchFamily="34" charset="0"/>
              <a:buChar char="•"/>
            </a:pPr>
            <a:r>
              <a:rPr lang="en-US" b="1" dirty="0" smtClean="0"/>
              <a:t>Item 10.c  </a:t>
            </a:r>
            <a:r>
              <a:rPr lang="en-US" dirty="0" smtClean="0"/>
              <a:t>The cost to you for health insurance premiums (health, dental, vision).  Do not include amounts paid by your employer.</a:t>
            </a:r>
          </a:p>
          <a:p>
            <a:pPr marL="294894" indent="-285750">
              <a:buFont typeface="Arial" pitchFamily="34" charset="0"/>
              <a:buChar char="•"/>
            </a:pP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98757" y="48922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5366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endParaRPr lang="en-US" dirty="0"/>
          </a:p>
          <a:p>
            <a:pPr marL="294894" indent="-285750">
              <a:buFont typeface="Arial" pitchFamily="34" charset="0"/>
              <a:buChar char="•"/>
            </a:pPr>
            <a:r>
              <a:rPr lang="en-US" b="1" dirty="0" smtClean="0"/>
              <a:t>Item 10.d.  </a:t>
            </a:r>
            <a:r>
              <a:rPr lang="en-US" dirty="0" smtClean="0"/>
              <a:t>Child support you pay for children from OTHER relationships (not those in this case) .</a:t>
            </a:r>
          </a:p>
          <a:p>
            <a:pPr marL="294894" indent="-285750">
              <a:buFont typeface="Arial" pitchFamily="34" charset="0"/>
              <a:buChar char="•"/>
            </a:pP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8" y="5022065"/>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77012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294894" indent="-285750">
              <a:buFont typeface="Arial" pitchFamily="34" charset="0"/>
              <a:buChar char="•"/>
            </a:pPr>
            <a:r>
              <a:rPr lang="en-US" b="1" dirty="0" smtClean="0"/>
              <a:t>Item 10.e.  </a:t>
            </a:r>
            <a:r>
              <a:rPr lang="en-US" dirty="0" smtClean="0"/>
              <a:t>Spousal support for a different marriage </a:t>
            </a:r>
          </a:p>
          <a:p>
            <a:endParaRPr lang="en-US"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38701" y="5120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109388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294894" indent="-285750">
              <a:buFont typeface="Arial" pitchFamily="34" charset="0"/>
              <a:buChar char="•"/>
            </a:pPr>
            <a:r>
              <a:rPr lang="en-US" b="1" dirty="0" smtClean="0"/>
              <a:t>Item 10.f.  </a:t>
            </a:r>
            <a:r>
              <a:rPr lang="en-US" dirty="0" smtClean="0"/>
              <a:t>Partner support that you pay </a:t>
            </a:r>
            <a:r>
              <a:rPr lang="en-US" b="1" dirty="0" smtClean="0"/>
              <a:t>by court order</a:t>
            </a:r>
            <a:r>
              <a:rPr lang="en-US" dirty="0" smtClean="0"/>
              <a:t> from a different domestic partnership.</a:t>
            </a:r>
          </a:p>
          <a:p>
            <a:endParaRPr lang="en-US"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38700" y="52732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1581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a:t>
            </a:r>
            <a:endParaRPr lang="en-US" dirty="0"/>
          </a:p>
        </p:txBody>
      </p:sp>
      <p:sp>
        <p:nvSpPr>
          <p:cNvPr id="3" name="Text Placeholder 2"/>
          <p:cNvSpPr>
            <a:spLocks noGrp="1"/>
          </p:cNvSpPr>
          <p:nvPr>
            <p:ph type="body" idx="2"/>
          </p:nvPr>
        </p:nvSpPr>
        <p:spPr>
          <a:xfrm>
            <a:off x="5562600" y="1676400"/>
            <a:ext cx="3383280" cy="4617720"/>
          </a:xfrm>
        </p:spPr>
        <p:txBody>
          <a:bodyPr>
            <a:normAutofit/>
          </a:bodyPr>
          <a:lstStyle/>
          <a:p>
            <a:endParaRPr lang="en-US" dirty="0" smtClean="0"/>
          </a:p>
          <a:p>
            <a:endParaRPr lang="en-US" dirty="0"/>
          </a:p>
          <a:p>
            <a:endParaRPr lang="en-US" dirty="0" smtClean="0"/>
          </a:p>
          <a:p>
            <a:r>
              <a:rPr lang="en-US" b="1" dirty="0" smtClean="0"/>
              <a:t>Item 1.g.  </a:t>
            </a:r>
            <a:r>
              <a:rPr lang="en-US" dirty="0" smtClean="0"/>
              <a:t>Enter the average number of hours you work per week.</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452712"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20467282">
            <a:off x="2816994" y="3025057"/>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58266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10.  </a:t>
            </a:r>
            <a:r>
              <a:rPr lang="en-US" dirty="0" smtClean="0"/>
              <a:t>Deductions: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294894" indent="-285750">
              <a:buFont typeface="Arial" pitchFamily="34" charset="0"/>
              <a:buChar char="•"/>
            </a:pPr>
            <a:r>
              <a:rPr lang="en-US" b="1" dirty="0" smtClean="0"/>
              <a:t>Item 10.g.  </a:t>
            </a:r>
            <a:r>
              <a:rPr lang="en-US" dirty="0" smtClean="0"/>
              <a:t>Enter the monthly amount you pay for necessary job-related expenses that are not reimbursed by your employer.  For example, uniforms.</a:t>
            </a:r>
          </a:p>
          <a:p>
            <a:pPr marL="294894" indent="-285750">
              <a:buFont typeface="Arial" pitchFamily="34" charset="0"/>
              <a:buChar char="•"/>
            </a:pPr>
            <a:endParaRPr lang="en-US" dirty="0"/>
          </a:p>
          <a:p>
            <a:pPr marL="294894" indent="-285750">
              <a:buFont typeface="Arial" pitchFamily="34" charset="0"/>
              <a:buChar char="•"/>
            </a:pPr>
            <a:r>
              <a:rPr lang="en-US" dirty="0" smtClean="0"/>
              <a:t>Enter a description of these expenses on the line under 10.g.  If you need more room, attach a written explanation labeled “Question 10g.”</a:t>
            </a:r>
          </a:p>
          <a:p>
            <a:endParaRPr lang="en-US"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38701" y="5425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843131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11.  </a:t>
            </a:r>
            <a:r>
              <a:rPr lang="en-US" dirty="0" smtClean="0"/>
              <a:t>Assets:</a:t>
            </a:r>
          </a:p>
          <a:p>
            <a:endParaRPr lang="en-US" dirty="0"/>
          </a:p>
          <a:p>
            <a:pPr marL="294894" indent="-285750">
              <a:buFont typeface="Arial" pitchFamily="34" charset="0"/>
              <a:buChar char="•"/>
            </a:pPr>
            <a:r>
              <a:rPr lang="en-US" b="1" dirty="0" smtClean="0"/>
              <a:t>Item 11.a.  </a:t>
            </a:r>
            <a:r>
              <a:rPr lang="en-US" dirty="0" smtClean="0"/>
              <a:t>Enter the amount of cash in your pocket/purse, in a bank or other financial institution account.</a:t>
            </a:r>
          </a:p>
          <a:p>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21211" y="5806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03772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11.  </a:t>
            </a:r>
            <a:r>
              <a:rPr lang="en-US" dirty="0" smtClean="0"/>
              <a:t>Assets:</a:t>
            </a:r>
          </a:p>
          <a:p>
            <a:endParaRPr lang="en-US" dirty="0"/>
          </a:p>
          <a:p>
            <a:endParaRPr lang="en-US" dirty="0"/>
          </a:p>
          <a:p>
            <a:pPr marL="294894" indent="-285750">
              <a:buFont typeface="Arial" pitchFamily="34" charset="0"/>
              <a:buChar char="•"/>
            </a:pPr>
            <a:r>
              <a:rPr lang="en-US" b="1" dirty="0" smtClean="0"/>
              <a:t>Item 11.b.  </a:t>
            </a:r>
            <a:r>
              <a:rPr lang="en-US" dirty="0" smtClean="0"/>
              <a:t>Stocks &amp; bonds.  Enter the value of any stocks, bonds, or other similar assets you could easily sell.</a:t>
            </a:r>
          </a:p>
          <a:p>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38701" y="58828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45289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11.  </a:t>
            </a:r>
            <a:r>
              <a:rPr lang="en-US" dirty="0" smtClean="0"/>
              <a:t>Assets:</a:t>
            </a:r>
          </a:p>
          <a:p>
            <a:endParaRPr lang="en-US" dirty="0"/>
          </a:p>
          <a:p>
            <a:pPr marL="294894" indent="-285750">
              <a:buFont typeface="Arial" pitchFamily="34" charset="0"/>
              <a:buChar char="•"/>
            </a:pPr>
            <a:r>
              <a:rPr lang="en-US" b="1" dirty="0" smtClean="0"/>
              <a:t>Item 11.c.</a:t>
            </a:r>
          </a:p>
          <a:p>
            <a:pPr marL="294894" indent="-285750">
              <a:buFont typeface="Arial" pitchFamily="34" charset="0"/>
              <a:buChar char="•"/>
            </a:pPr>
            <a:endParaRPr lang="en-US" b="1" dirty="0"/>
          </a:p>
          <a:p>
            <a:pPr marL="294894" indent="-285750">
              <a:buFont typeface="Arial" pitchFamily="34" charset="0"/>
              <a:buChar char="•"/>
            </a:pPr>
            <a:r>
              <a:rPr lang="en-US" dirty="0" smtClean="0"/>
              <a:t>If you own your home, check the “real” property box and calculate your equity (current value minus what you still owe on your mortgage)</a:t>
            </a:r>
          </a:p>
          <a:p>
            <a:pPr marL="294894" indent="-285750">
              <a:buFont typeface="Arial" pitchFamily="34" charset="0"/>
              <a:buChar char="•"/>
            </a:pPr>
            <a:endParaRPr lang="en-US" dirty="0"/>
          </a:p>
          <a:p>
            <a:pPr marL="294894" indent="-285750">
              <a:buFont typeface="Arial" pitchFamily="34" charset="0"/>
              <a:buChar char="•"/>
            </a:pPr>
            <a:r>
              <a:rPr lang="en-US" dirty="0" smtClean="0"/>
              <a:t>If you own a car, check the “personal” property box and calculate your equity (current value minus what you still owe)</a:t>
            </a:r>
          </a:p>
          <a:p>
            <a:pPr marL="294894" indent="-285750">
              <a:buFont typeface="Arial" pitchFamily="34" charset="0"/>
              <a:buChar char="•"/>
            </a:pPr>
            <a:endParaRPr lang="en-US" dirty="0"/>
          </a:p>
          <a:p>
            <a:pPr marL="294894" indent="-285750">
              <a:buFont typeface="Arial" pitchFamily="34" charset="0"/>
              <a:buChar char="•"/>
            </a:pPr>
            <a:r>
              <a:rPr lang="en-US" dirty="0" smtClean="0"/>
              <a:t>Put the sum of the real and personal property in the “Total” column.</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38701" y="60352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03052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12.  </a:t>
            </a:r>
            <a:r>
              <a:rPr lang="en-US" dirty="0" smtClean="0"/>
              <a:t>People living with you:</a:t>
            </a:r>
          </a:p>
          <a:p>
            <a:endParaRPr lang="en-US" dirty="0"/>
          </a:p>
          <a:p>
            <a:pPr marL="294894" indent="-285750">
              <a:buFont typeface="Arial" pitchFamily="34" charset="0"/>
              <a:buChar char="•"/>
            </a:pPr>
            <a:r>
              <a:rPr lang="en-US" u="sng" dirty="0" smtClean="0"/>
              <a:t>Don’t include yourself.</a:t>
            </a:r>
          </a:p>
          <a:p>
            <a:pPr marL="294894" indent="-285750">
              <a:buFont typeface="Arial" pitchFamily="34" charset="0"/>
              <a:buChar char="•"/>
            </a:pPr>
            <a:endParaRPr lang="en-US" u="sng" dirty="0"/>
          </a:p>
          <a:p>
            <a:pPr marL="294894" indent="-285750">
              <a:buFont typeface="Arial" pitchFamily="34" charset="0"/>
              <a:buChar char="•"/>
            </a:pPr>
            <a:r>
              <a:rPr lang="en-US" dirty="0" smtClean="0"/>
              <a:t>Don’t include “roommates” (and don’t include their portion of the expenses).</a:t>
            </a:r>
          </a:p>
          <a:p>
            <a:pPr marL="294894" indent="-285750">
              <a:buFont typeface="Arial" pitchFamily="34" charset="0"/>
              <a:buChar char="•"/>
            </a:pPr>
            <a:endParaRPr lang="en-US" dirty="0"/>
          </a:p>
          <a:p>
            <a:pPr marL="294894" indent="-285750">
              <a:buFont typeface="Arial" pitchFamily="34" charset="0"/>
              <a:buChar char="•"/>
            </a:pPr>
            <a:r>
              <a:rPr lang="en-US" dirty="0" smtClean="0"/>
              <a:t>Include the name(s), age(s), relationship to you, income (if known – otherwise “unknown”) and whether the person contributes to household expenses.</a:t>
            </a:r>
          </a:p>
          <a:p>
            <a:pPr marL="294894" indent="-285750">
              <a:buFont typeface="Arial" pitchFamily="34" charset="0"/>
              <a:buChar char="•"/>
            </a:pPr>
            <a:endParaRPr lang="en-US" dirty="0"/>
          </a:p>
          <a:p>
            <a:pPr marL="294894" indent="-285750">
              <a:buFont typeface="Arial" pitchFamily="34" charset="0"/>
              <a:buChar char="•"/>
            </a:pPr>
            <a:r>
              <a:rPr lang="en-US" dirty="0" smtClean="0"/>
              <a:t>Distinguish between biological children and stepchildren.</a:t>
            </a:r>
          </a:p>
        </p:txBody>
      </p:sp>
      <p:sp>
        <p:nvSpPr>
          <p:cNvPr id="6" name="Left Arrow 5"/>
          <p:cNvSpPr/>
          <p:nvPr/>
        </p:nvSpPr>
        <p:spPr>
          <a:xfrm rot="19180041">
            <a:off x="1650757" y="625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024429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r>
              <a:rPr lang="en-US" b="1" dirty="0" smtClean="0"/>
              <a:t>Item 13.  </a:t>
            </a:r>
            <a:r>
              <a:rPr lang="en-US" dirty="0" smtClean="0"/>
              <a:t>Check whether the expenses you are describing are Estimated, Actual or Proposed.</a:t>
            </a:r>
          </a:p>
          <a:p>
            <a:endParaRPr lang="en-US" dirty="0"/>
          </a:p>
          <a:p>
            <a:r>
              <a:rPr lang="en-US" dirty="0" smtClean="0"/>
              <a:t>In most cases, check “estimated” unless you have proof of your “actual” expenses.</a:t>
            </a:r>
          </a:p>
          <a:p>
            <a:endParaRPr lang="en-US" dirty="0"/>
          </a:p>
          <a:p>
            <a:r>
              <a:rPr lang="en-US" dirty="0" smtClean="0"/>
              <a:t>You can use “Proposed” expenses if you want to show what you will need in the future (e.g., you need to move out with a child).</a:t>
            </a:r>
          </a:p>
          <a:p>
            <a:endParaRPr lang="en-US" dirty="0"/>
          </a:p>
        </p:txBody>
      </p:sp>
      <p:sp>
        <p:nvSpPr>
          <p:cNvPr id="6" name="Left Arrow 5"/>
          <p:cNvSpPr/>
          <p:nvPr/>
        </p:nvSpPr>
        <p:spPr>
          <a:xfrm rot="19180041">
            <a:off x="2565159" y="1234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51407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13.1.  </a:t>
            </a:r>
            <a:r>
              <a:rPr lang="en-US" dirty="0" smtClean="0"/>
              <a:t>Home:</a:t>
            </a:r>
          </a:p>
          <a:p>
            <a:endParaRPr lang="en-US" dirty="0"/>
          </a:p>
          <a:p>
            <a:pPr marL="294894" indent="-285750">
              <a:buFont typeface="Arial" pitchFamily="34" charset="0"/>
              <a:buChar char="•"/>
            </a:pPr>
            <a:r>
              <a:rPr lang="en-US" b="1" dirty="0" smtClean="0"/>
              <a:t>Item 13.a.(1) </a:t>
            </a:r>
            <a:r>
              <a:rPr lang="en-US" dirty="0" smtClean="0"/>
              <a:t>Check whether you rent or are paying a mortgage, and put the amount you pay each month.</a:t>
            </a:r>
          </a:p>
          <a:p>
            <a:pPr marL="294894" indent="-285750">
              <a:buFont typeface="Arial" pitchFamily="34" charset="0"/>
              <a:buChar char="•"/>
            </a:pPr>
            <a:endParaRPr lang="en-US" dirty="0"/>
          </a:p>
          <a:p>
            <a:pPr marL="294894" indent="-285750">
              <a:buFont typeface="Arial" pitchFamily="34" charset="0"/>
              <a:buChar char="•"/>
            </a:pPr>
            <a:r>
              <a:rPr lang="en-US" dirty="0" smtClean="0"/>
              <a:t>If you know your average principal and interest on your mortgage, enter this information.</a:t>
            </a:r>
          </a:p>
          <a:p>
            <a:pPr marL="294894" indent="-285750">
              <a:buFont typeface="Arial" pitchFamily="34" charset="0"/>
              <a:buChar char="•"/>
            </a:pPr>
            <a:endParaRPr lang="en-US" dirty="0"/>
          </a:p>
          <a:p>
            <a:pPr marL="294894" indent="-285750">
              <a:buFont typeface="Arial" pitchFamily="34" charset="0"/>
              <a:buChar char="•"/>
            </a:pPr>
            <a:r>
              <a:rPr lang="en-US" dirty="0" smtClean="0"/>
              <a:t>Do not include the average principal and average interest in the Total Expenses (13.r.)</a:t>
            </a:r>
          </a:p>
          <a:p>
            <a:pPr marL="294894" indent="-285750">
              <a:buFont typeface="Arial" pitchFamily="34" charset="0"/>
              <a:buChar char="•"/>
            </a:pPr>
            <a:endParaRPr lang="en-US" dirty="0"/>
          </a:p>
          <a:p>
            <a:endParaRPr lang="en-US" dirty="0"/>
          </a:p>
        </p:txBody>
      </p:sp>
      <p:sp>
        <p:nvSpPr>
          <p:cNvPr id="6" name="Left Arrow 5"/>
          <p:cNvSpPr/>
          <p:nvPr/>
        </p:nvSpPr>
        <p:spPr>
          <a:xfrm rot="19180041">
            <a:off x="2412757" y="1519116"/>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812823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pPr marL="294894" indent="-285750">
              <a:buFont typeface="Arial" pitchFamily="34" charset="0"/>
              <a:buChar char="•"/>
            </a:pPr>
            <a:endParaRPr lang="en-US" dirty="0" smtClean="0"/>
          </a:p>
          <a:p>
            <a:endParaRPr lang="en-US" dirty="0"/>
          </a:p>
          <a:p>
            <a:pPr marL="294894" indent="-285750">
              <a:buFont typeface="Arial" pitchFamily="34" charset="0"/>
              <a:buChar char="•"/>
            </a:pPr>
            <a:r>
              <a:rPr lang="en-US" b="1" dirty="0" smtClean="0"/>
              <a:t>Item 13.a(2)  </a:t>
            </a:r>
            <a:r>
              <a:rPr lang="en-US" dirty="0" smtClean="0"/>
              <a:t>Enter your real property taxes if they are separate from your mortgage payment.</a:t>
            </a:r>
          </a:p>
          <a:p>
            <a:endParaRPr lang="en-US" dirty="0"/>
          </a:p>
        </p:txBody>
      </p:sp>
      <p:sp>
        <p:nvSpPr>
          <p:cNvPr id="6" name="Left Arrow 5"/>
          <p:cNvSpPr/>
          <p:nvPr/>
        </p:nvSpPr>
        <p:spPr>
          <a:xfrm rot="19180041">
            <a:off x="2548764" y="20728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277654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a:p>
          <a:p>
            <a:endParaRPr lang="en-US" dirty="0"/>
          </a:p>
          <a:p>
            <a:endParaRPr lang="en-US" dirty="0"/>
          </a:p>
          <a:p>
            <a:pPr marL="294894" indent="-285750">
              <a:buFont typeface="Arial" pitchFamily="34" charset="0"/>
              <a:buChar char="•"/>
            </a:pPr>
            <a:r>
              <a:rPr lang="en-US" b="1" dirty="0" smtClean="0"/>
              <a:t>Item 13.a(3)  </a:t>
            </a:r>
            <a:r>
              <a:rPr lang="en-US" dirty="0" smtClean="0"/>
              <a:t> Enter your homeowner’s  insurance (if not included in the mortgage payment) or renter’s insurance.</a:t>
            </a:r>
          </a:p>
          <a:p>
            <a:endParaRPr lang="en-US" dirty="0"/>
          </a:p>
        </p:txBody>
      </p:sp>
      <p:sp>
        <p:nvSpPr>
          <p:cNvPr id="6" name="Left Arrow 5"/>
          <p:cNvSpPr/>
          <p:nvPr/>
        </p:nvSpPr>
        <p:spPr>
          <a:xfrm rot="19180041">
            <a:off x="2477862" y="2377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543374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endParaRPr lang="en-US" dirty="0"/>
          </a:p>
          <a:p>
            <a:pPr marL="294894" indent="-285750">
              <a:buFont typeface="Arial" pitchFamily="34" charset="0"/>
              <a:buChar char="•"/>
            </a:pPr>
            <a:r>
              <a:rPr lang="en-US" b="1" dirty="0" smtClean="0"/>
              <a:t>Item 13.a(4) </a:t>
            </a:r>
            <a:r>
              <a:rPr lang="en-US" dirty="0" smtClean="0"/>
              <a:t>Enter the monthly average you pay for maintenance and repairs on your home.</a:t>
            </a:r>
          </a:p>
          <a:p>
            <a:pPr marL="294894" indent="-285750">
              <a:buFont typeface="Arial" pitchFamily="34" charset="0"/>
              <a:buChar char="•"/>
            </a:pPr>
            <a:endParaRPr lang="en-US" dirty="0"/>
          </a:p>
        </p:txBody>
      </p:sp>
      <p:sp>
        <p:nvSpPr>
          <p:cNvPr id="6" name="Left Arrow 5"/>
          <p:cNvSpPr/>
          <p:nvPr/>
        </p:nvSpPr>
        <p:spPr>
          <a:xfrm rot="19180041">
            <a:off x="2534943" y="260628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46048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a:t>
            </a:r>
            <a:endParaRPr lang="en-US" dirty="0"/>
          </a:p>
        </p:txBody>
      </p:sp>
      <p:sp>
        <p:nvSpPr>
          <p:cNvPr id="3" name="Text Placeholder 2"/>
          <p:cNvSpPr>
            <a:spLocks noGrp="1"/>
          </p:cNvSpPr>
          <p:nvPr>
            <p:ph type="body" idx="2"/>
          </p:nvPr>
        </p:nvSpPr>
        <p:spPr>
          <a:xfrm>
            <a:off x="5562600" y="1676400"/>
            <a:ext cx="3383280" cy="4617720"/>
          </a:xfrm>
        </p:spPr>
        <p:txBody>
          <a:bodyPr>
            <a:normAutofit/>
          </a:bodyPr>
          <a:lstStyle/>
          <a:p>
            <a:endParaRPr lang="en-US" dirty="0" smtClean="0"/>
          </a:p>
          <a:p>
            <a:endParaRPr lang="en-US" dirty="0"/>
          </a:p>
          <a:p>
            <a:endParaRPr lang="en-US" dirty="0" smtClean="0"/>
          </a:p>
          <a:p>
            <a:endParaRPr lang="en-US" b="1" dirty="0" smtClean="0"/>
          </a:p>
          <a:p>
            <a:endParaRPr lang="en-US" b="1" dirty="0"/>
          </a:p>
          <a:p>
            <a:endParaRPr lang="en-US" b="1" dirty="0" smtClean="0"/>
          </a:p>
          <a:p>
            <a:r>
              <a:rPr lang="en-US" b="1" dirty="0" smtClean="0"/>
              <a:t>Item 1.h.  </a:t>
            </a:r>
            <a:r>
              <a:rPr lang="en-US" dirty="0" smtClean="0"/>
              <a:t>If you are paid an hourly wage, enter it and check the “per hour” box.  If you are paid a weekly or monthly salary, enter the gross amount (before deductions) you are paid and check the appropriate box.</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452712"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20467282">
            <a:off x="5196039" y="312087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263450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b="1" dirty="0" smtClean="0"/>
              <a:t>Item 13.b.  </a:t>
            </a:r>
            <a:r>
              <a:rPr lang="en-US" dirty="0" smtClean="0"/>
              <a:t>Enter your health care costs NOT covered by health insurance</a:t>
            </a:r>
          </a:p>
          <a:p>
            <a:endParaRPr lang="en-US" dirty="0"/>
          </a:p>
          <a:p>
            <a:r>
              <a:rPr lang="en-US" dirty="0" smtClean="0"/>
              <a:t>This would include out-of-pocket costs for Doctor visits, emergency room visits, co-pays, prescription costs, etc.</a:t>
            </a:r>
            <a:endParaRPr lang="en-US" dirty="0"/>
          </a:p>
        </p:txBody>
      </p:sp>
      <p:sp>
        <p:nvSpPr>
          <p:cNvPr id="6" name="Left Arrow 5"/>
          <p:cNvSpPr/>
          <p:nvPr/>
        </p:nvSpPr>
        <p:spPr>
          <a:xfrm rot="19180041">
            <a:off x="2519704" y="28348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93680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b="1" dirty="0" smtClean="0"/>
              <a:t>Item 13.c.  </a:t>
            </a:r>
            <a:r>
              <a:rPr lang="en-US" dirty="0" smtClean="0"/>
              <a:t>Enter the costs paid by you for child care for children in your household.  Do not enter child care paid by you to the other parent as part of a court order in this case.</a:t>
            </a:r>
            <a:endParaRPr lang="en-US" dirty="0"/>
          </a:p>
        </p:txBody>
      </p:sp>
      <p:sp>
        <p:nvSpPr>
          <p:cNvPr id="6" name="Left Arrow 5"/>
          <p:cNvSpPr/>
          <p:nvPr/>
        </p:nvSpPr>
        <p:spPr>
          <a:xfrm rot="19180041">
            <a:off x="2534944" y="3063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91912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13.d.  </a:t>
            </a:r>
            <a:r>
              <a:rPr lang="en-US" dirty="0" smtClean="0"/>
              <a:t>Enter your average monthly costs for groceries and household supplies (what you would buy at the supermarket and/or drug store).</a:t>
            </a:r>
            <a:endParaRPr lang="en-US" dirty="0"/>
          </a:p>
        </p:txBody>
      </p:sp>
      <p:sp>
        <p:nvSpPr>
          <p:cNvPr id="6" name="Left Arrow 5"/>
          <p:cNvSpPr/>
          <p:nvPr/>
        </p:nvSpPr>
        <p:spPr>
          <a:xfrm rot="19180041">
            <a:off x="2534942" y="332304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29309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13.e.  </a:t>
            </a:r>
            <a:r>
              <a:rPr lang="en-US" dirty="0" smtClean="0"/>
              <a:t>Enter your average monthly cost for eating out.  This includes taking the family out to dinner as well as your costs for lunches (if you go somewhere for lunch during your lunch break).</a:t>
            </a:r>
            <a:endParaRPr lang="en-US" dirty="0"/>
          </a:p>
        </p:txBody>
      </p:sp>
      <p:sp>
        <p:nvSpPr>
          <p:cNvPr id="6" name="Left Arrow 5"/>
          <p:cNvSpPr/>
          <p:nvPr/>
        </p:nvSpPr>
        <p:spPr>
          <a:xfrm rot="19180041">
            <a:off x="2534942" y="3520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553205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13.f.  </a:t>
            </a:r>
            <a:r>
              <a:rPr lang="en-US" dirty="0" smtClean="0"/>
              <a:t>Enter your average monthly utility (gas, electric, water/sewer, trash) costs.  (Gas is for home gas service, not gasoline for your car).</a:t>
            </a:r>
            <a:endParaRPr lang="en-US" dirty="0"/>
          </a:p>
        </p:txBody>
      </p:sp>
      <p:sp>
        <p:nvSpPr>
          <p:cNvPr id="6" name="Left Arrow 5"/>
          <p:cNvSpPr/>
          <p:nvPr/>
        </p:nvSpPr>
        <p:spPr>
          <a:xfrm rot="19180041">
            <a:off x="2534943" y="37492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460562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b="1" dirty="0" smtClean="0"/>
              <a:t>Item 13.g.  </a:t>
            </a:r>
            <a:r>
              <a:rPr lang="en-US" dirty="0" smtClean="0"/>
              <a:t>Enter your average monthly costs for telephone, cell phone, and e-mail (i.e., internet/cable)</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2553759" y="39778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79825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r>
              <a:rPr lang="en-US" b="1" dirty="0" smtClean="0"/>
              <a:t>Item 13.h.  </a:t>
            </a:r>
            <a:r>
              <a:rPr lang="en-US" dirty="0" smtClean="0"/>
              <a:t>Enter your costs for laundry and cleaning.</a:t>
            </a:r>
          </a:p>
          <a:p>
            <a:endParaRPr lang="en-US" dirty="0"/>
          </a:p>
          <a:p>
            <a:r>
              <a:rPr lang="en-US" dirty="0"/>
              <a:t>This would include costs of doing your laundry at a L</a:t>
            </a:r>
            <a:r>
              <a:rPr lang="en-US" dirty="0" smtClean="0"/>
              <a:t>aundromat</a:t>
            </a:r>
            <a:r>
              <a:rPr lang="en-US" dirty="0"/>
              <a:t>, or the costs of taking clothes to the cleaners/dry </a:t>
            </a:r>
            <a:r>
              <a:rPr lang="en-US" dirty="0" smtClean="0"/>
              <a:t>cleaners.</a:t>
            </a:r>
          </a:p>
          <a:p>
            <a:endParaRPr lang="en-US" dirty="0"/>
          </a:p>
          <a:p>
            <a:r>
              <a:rPr lang="en-US" dirty="0" smtClean="0"/>
              <a:t>If you do your laundry at home, the cost of laundry soap, etc. should be included in the “Groceries and household supplies” line item (13.d).</a:t>
            </a:r>
          </a:p>
          <a:p>
            <a:endParaRPr lang="en-US" dirty="0"/>
          </a:p>
        </p:txBody>
      </p:sp>
      <p:sp>
        <p:nvSpPr>
          <p:cNvPr id="6" name="Left Arrow 5"/>
          <p:cNvSpPr/>
          <p:nvPr/>
        </p:nvSpPr>
        <p:spPr>
          <a:xfrm rot="19180041">
            <a:off x="5129970" y="1525801"/>
            <a:ext cx="56045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767597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r>
              <a:rPr lang="en-US" b="1" dirty="0" smtClean="0"/>
              <a:t>Item 13.i.  </a:t>
            </a:r>
            <a:r>
              <a:rPr lang="en-US" dirty="0" smtClean="0"/>
              <a:t>Enter your average monthly cost for clothes, for you and your household members.</a:t>
            </a:r>
          </a:p>
          <a:p>
            <a:endParaRPr lang="en-US" dirty="0"/>
          </a:p>
          <a:p>
            <a:r>
              <a:rPr lang="en-US" dirty="0" smtClean="0"/>
              <a:t>If there are school-age children, don’t forget to include the amounts you spend for “back-to-school” clothes.  Take the amount you spend annually and divide it by 12.</a:t>
            </a:r>
            <a:endParaRPr lang="en-US" dirty="0"/>
          </a:p>
        </p:txBody>
      </p:sp>
      <p:sp>
        <p:nvSpPr>
          <p:cNvPr id="8" name="Left Arrow 7"/>
          <p:cNvSpPr/>
          <p:nvPr/>
        </p:nvSpPr>
        <p:spPr>
          <a:xfrm rot="19180041">
            <a:off x="5129971" y="1750797"/>
            <a:ext cx="56045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023940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r>
              <a:rPr lang="en-US" b="1" dirty="0" smtClean="0"/>
              <a:t>Item 13.j.  </a:t>
            </a:r>
            <a:r>
              <a:rPr lang="en-US" dirty="0" smtClean="0"/>
              <a:t>Enter your average monthly cost for education.</a:t>
            </a:r>
          </a:p>
          <a:p>
            <a:endParaRPr lang="en-US" dirty="0"/>
          </a:p>
          <a:p>
            <a:r>
              <a:rPr lang="en-US" dirty="0" smtClean="0"/>
              <a:t>This could be education costs for you or any member of your household, including children/stepchildren.</a:t>
            </a:r>
          </a:p>
          <a:p>
            <a:endParaRPr lang="en-US" dirty="0"/>
          </a:p>
          <a:p>
            <a:endParaRPr lang="en-US" dirty="0"/>
          </a:p>
        </p:txBody>
      </p:sp>
      <p:sp>
        <p:nvSpPr>
          <p:cNvPr id="6" name="Left Arrow 5"/>
          <p:cNvSpPr/>
          <p:nvPr/>
        </p:nvSpPr>
        <p:spPr>
          <a:xfrm rot="19180041">
            <a:off x="5053368" y="1937256"/>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657440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b="1" dirty="0" smtClean="0"/>
              <a:t>Item 13.k.  </a:t>
            </a:r>
            <a:r>
              <a:rPr lang="en-US" dirty="0" smtClean="0"/>
              <a:t>Enter your monthly costs for entertainment, gifts, and vacations.</a:t>
            </a:r>
          </a:p>
          <a:p>
            <a:endParaRPr lang="en-US" dirty="0"/>
          </a:p>
          <a:p>
            <a:r>
              <a:rPr lang="en-US" dirty="0" smtClean="0"/>
              <a:t>You can include birthday gifts, outings with children, and other items here.  (Divide the annual cost by 12 for an average monthly amount)</a:t>
            </a:r>
          </a:p>
          <a:p>
            <a:endParaRPr lang="en-US" dirty="0"/>
          </a:p>
          <a:p>
            <a:endParaRPr lang="en-US" dirty="0"/>
          </a:p>
        </p:txBody>
      </p:sp>
      <p:sp>
        <p:nvSpPr>
          <p:cNvPr id="6" name="Left Arrow 5"/>
          <p:cNvSpPr/>
          <p:nvPr/>
        </p:nvSpPr>
        <p:spPr>
          <a:xfrm rot="19180041">
            <a:off x="5068148" y="2082545"/>
            <a:ext cx="47718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57073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a:t>
            </a:r>
            <a:endParaRPr lang="en-US" dirty="0"/>
          </a:p>
        </p:txBody>
      </p:sp>
      <p:sp>
        <p:nvSpPr>
          <p:cNvPr id="3" name="Text Placeholder 2"/>
          <p:cNvSpPr>
            <a:spLocks noGrp="1"/>
          </p:cNvSpPr>
          <p:nvPr>
            <p:ph type="body" idx="2"/>
          </p:nvPr>
        </p:nvSpPr>
        <p:spPr>
          <a:xfrm>
            <a:off x="5562600" y="1676400"/>
            <a:ext cx="3383280" cy="4617720"/>
          </a:xfrm>
        </p:spPr>
        <p:txBody>
          <a:bodyPr>
            <a:normAutofit/>
          </a:bodyPr>
          <a:lstStyle/>
          <a:p>
            <a:r>
              <a:rPr lang="en-US" b="1" dirty="0" smtClean="0"/>
              <a:t>Item 2.  </a:t>
            </a:r>
            <a:r>
              <a:rPr lang="en-US" dirty="0" smtClean="0"/>
              <a:t>Here you provide:</a:t>
            </a:r>
          </a:p>
          <a:p>
            <a:endParaRPr lang="en-US" dirty="0"/>
          </a:p>
          <a:p>
            <a:pPr marL="294894" indent="-285750">
              <a:buFont typeface="Arial" pitchFamily="34" charset="0"/>
              <a:buChar char="•"/>
            </a:pPr>
            <a:r>
              <a:rPr lang="en-US" b="1" dirty="0" smtClean="0"/>
              <a:t>Item 2.1. </a:t>
            </a:r>
            <a:r>
              <a:rPr lang="en-US" dirty="0" smtClean="0"/>
              <a:t>Your age</a:t>
            </a:r>
          </a:p>
          <a:p>
            <a:pPr marL="294894" indent="-285750">
              <a:buFont typeface="Arial" pitchFamily="34" charset="0"/>
              <a:buChar char="•"/>
            </a:pPr>
            <a:endParaRPr lang="en-US" dirty="0"/>
          </a:p>
          <a:p>
            <a:pPr marL="294894" indent="-285750">
              <a:buFont typeface="Arial" pitchFamily="34" charset="0"/>
              <a:buChar char="•"/>
            </a:pPr>
            <a:r>
              <a:rPr lang="en-US" b="1" dirty="0" smtClean="0"/>
              <a:t>Item 2.b.  </a:t>
            </a:r>
            <a:r>
              <a:rPr lang="en-US" dirty="0" smtClean="0"/>
              <a:t>If you have completed high school (or the equivalent, such as GED), and if not, the highest grade you completed.</a:t>
            </a:r>
          </a:p>
          <a:p>
            <a:pPr marL="294894" indent="-285750">
              <a:buFont typeface="Arial" pitchFamily="34" charset="0"/>
              <a:buChar char="•"/>
            </a:pPr>
            <a:endParaRPr lang="en-US" dirty="0"/>
          </a:p>
          <a:p>
            <a:pPr marL="294894" indent="-285750">
              <a:buFont typeface="Arial" pitchFamily="34" charset="0"/>
              <a:buChar char="•"/>
            </a:pPr>
            <a:r>
              <a:rPr lang="en-US" b="1" dirty="0" smtClean="0"/>
              <a:t>Item 2.c.  </a:t>
            </a:r>
            <a:r>
              <a:rPr lang="en-US" dirty="0" smtClean="0"/>
              <a:t>The number of years of college completed and any degrees</a:t>
            </a:r>
          </a:p>
          <a:p>
            <a:pPr marL="294894" indent="-285750">
              <a:buFont typeface="Arial" pitchFamily="34" charset="0"/>
              <a:buChar char="•"/>
            </a:pPr>
            <a:endParaRPr lang="en-US" dirty="0"/>
          </a:p>
          <a:p>
            <a:pPr marL="294894" indent="-285750">
              <a:buFont typeface="Arial" pitchFamily="34" charset="0"/>
              <a:buChar char="•"/>
            </a:pPr>
            <a:r>
              <a:rPr lang="en-US" b="1" dirty="0" smtClean="0"/>
              <a:t>Item 2.d.  </a:t>
            </a:r>
            <a:r>
              <a:rPr lang="en-US" dirty="0" smtClean="0"/>
              <a:t>Graduate school information</a:t>
            </a:r>
          </a:p>
          <a:p>
            <a:pPr marL="294894" indent="-285750">
              <a:buFont typeface="Arial" pitchFamily="34" charset="0"/>
              <a:buChar char="•"/>
            </a:pPr>
            <a:endParaRPr lang="en-US" dirty="0"/>
          </a:p>
          <a:p>
            <a:pPr marL="294894" indent="-285750">
              <a:buFont typeface="Arial" pitchFamily="34" charset="0"/>
              <a:buChar char="•"/>
            </a:pPr>
            <a:r>
              <a:rPr lang="en-US" b="1" dirty="0" smtClean="0"/>
              <a:t>Item 2.e.  </a:t>
            </a:r>
            <a:r>
              <a:rPr lang="en-US" dirty="0" smtClean="0"/>
              <a:t>Professional/occupational  licenses and/or vocational training.</a:t>
            </a:r>
          </a:p>
          <a:p>
            <a:pPr marL="294894" indent="-285750">
              <a:buFont typeface="Arial" pitchFamily="34" charset="0"/>
              <a:buChar char="•"/>
            </a:pP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452712"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20467282">
            <a:off x="3823635" y="357217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51344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r>
              <a:rPr lang="en-US" b="1" dirty="0" smtClean="0"/>
              <a:t>Item 13.l.  </a:t>
            </a:r>
            <a:r>
              <a:rPr lang="en-US" dirty="0" smtClean="0"/>
              <a:t>Enter your average monthly cost for car insurance, gas and repairs, or your bus or other transportation costs.</a:t>
            </a:r>
          </a:p>
          <a:p>
            <a:endParaRPr lang="en-US" dirty="0"/>
          </a:p>
          <a:p>
            <a:r>
              <a:rPr lang="en-US" dirty="0" smtClean="0"/>
              <a:t>Your monthly car payment should </a:t>
            </a:r>
            <a:r>
              <a:rPr lang="en-US" u="sng" dirty="0" smtClean="0"/>
              <a:t>NOT</a:t>
            </a:r>
            <a:r>
              <a:rPr lang="en-US" dirty="0" smtClean="0"/>
              <a:t> be included here (it will go in item 14).</a:t>
            </a:r>
            <a:endParaRPr lang="en-US" dirty="0"/>
          </a:p>
        </p:txBody>
      </p:sp>
      <p:sp>
        <p:nvSpPr>
          <p:cNvPr id="6" name="Left Arrow 5"/>
          <p:cNvSpPr/>
          <p:nvPr/>
        </p:nvSpPr>
        <p:spPr>
          <a:xfrm rot="19180041">
            <a:off x="5053368" y="2394457"/>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567324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r>
              <a:rPr lang="en-US" b="1" dirty="0" smtClean="0"/>
              <a:t>Item 13.m.  </a:t>
            </a:r>
            <a:r>
              <a:rPr lang="en-US" dirty="0" smtClean="0"/>
              <a:t>Enter the cost of your life or accident insurance.</a:t>
            </a:r>
          </a:p>
          <a:p>
            <a:endParaRPr lang="en-US" dirty="0"/>
          </a:p>
          <a:p>
            <a:r>
              <a:rPr lang="en-US" dirty="0" smtClean="0"/>
              <a:t>Your home, automobile, or health insurance is included in other items, </a:t>
            </a:r>
            <a:r>
              <a:rPr lang="en-US" u="sng" dirty="0" smtClean="0"/>
              <a:t>not</a:t>
            </a:r>
            <a:r>
              <a:rPr lang="en-US" dirty="0" smtClean="0"/>
              <a:t> here.</a:t>
            </a:r>
            <a:endParaRPr lang="en-US" dirty="0"/>
          </a:p>
        </p:txBody>
      </p:sp>
      <p:sp>
        <p:nvSpPr>
          <p:cNvPr id="6" name="Left Arrow 5"/>
          <p:cNvSpPr/>
          <p:nvPr/>
        </p:nvSpPr>
        <p:spPr>
          <a:xfrm rot="19180041">
            <a:off x="4966932" y="2699256"/>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43843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13.n.  </a:t>
            </a:r>
            <a:r>
              <a:rPr lang="en-US" dirty="0" smtClean="0"/>
              <a:t>If you make regular contributions to savings/investments, enter the average monthly amount.  </a:t>
            </a:r>
            <a:endParaRPr lang="en-US" dirty="0"/>
          </a:p>
        </p:txBody>
      </p:sp>
      <p:sp>
        <p:nvSpPr>
          <p:cNvPr id="6" name="Left Arrow 5"/>
          <p:cNvSpPr/>
          <p:nvPr/>
        </p:nvSpPr>
        <p:spPr>
          <a:xfrm rot="19180041">
            <a:off x="5193089" y="2860548"/>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38089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b="1" dirty="0" smtClean="0"/>
              <a:t>Item 13.o.  </a:t>
            </a:r>
            <a:r>
              <a:rPr lang="en-US" dirty="0" smtClean="0"/>
              <a:t>Enter your average monthly amount for charitable contributions (e.g., church offering).</a:t>
            </a:r>
          </a:p>
          <a:p>
            <a:endParaRPr lang="en-US" dirty="0"/>
          </a:p>
          <a:p>
            <a:r>
              <a:rPr lang="en-US" dirty="0" smtClean="0"/>
              <a:t>Remember, if you make a weekly contribution, multiply the weekly amount by 52 and then divide by 12 (there are more than 4 weeks in some months).</a:t>
            </a:r>
            <a:endParaRPr lang="en-US" dirty="0"/>
          </a:p>
        </p:txBody>
      </p:sp>
      <p:sp>
        <p:nvSpPr>
          <p:cNvPr id="6" name="Left Arrow 5"/>
          <p:cNvSpPr/>
          <p:nvPr/>
        </p:nvSpPr>
        <p:spPr>
          <a:xfrm rot="19180041">
            <a:off x="5034006" y="3027910"/>
            <a:ext cx="477187"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48733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13.p.  </a:t>
            </a:r>
            <a:r>
              <a:rPr lang="en-US" dirty="0" smtClean="0"/>
              <a:t>Enter the sum of the “Amount” column in Item 14 here.</a:t>
            </a:r>
            <a:endParaRPr lang="en-US" dirty="0"/>
          </a:p>
        </p:txBody>
      </p:sp>
      <p:sp>
        <p:nvSpPr>
          <p:cNvPr id="6" name="Left Arrow 5"/>
          <p:cNvSpPr/>
          <p:nvPr/>
        </p:nvSpPr>
        <p:spPr>
          <a:xfrm rot="19180041">
            <a:off x="4991934" y="3259604"/>
            <a:ext cx="50237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14848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r>
              <a:rPr lang="en-US" b="1" dirty="0" smtClean="0"/>
              <a:t>Item 14.</a:t>
            </a:r>
            <a:r>
              <a:rPr lang="en-US" dirty="0" smtClean="0"/>
              <a:t>  You will enter information about any monthly installment payments you are making here.</a:t>
            </a:r>
          </a:p>
          <a:p>
            <a:endParaRPr lang="en-US" b="1" dirty="0"/>
          </a:p>
          <a:p>
            <a:r>
              <a:rPr lang="en-US" dirty="0" smtClean="0"/>
              <a:t>This would include your car payment, loans on which you are making monthly payments (e.g., personal loans, student loans), credit cards, or store accounts.</a:t>
            </a:r>
          </a:p>
          <a:p>
            <a:endParaRPr lang="en-US" dirty="0"/>
          </a:p>
          <a:p>
            <a:r>
              <a:rPr lang="en-US" dirty="0" smtClean="0"/>
              <a:t>If you have more items than will fit in the space provided,  attach an additional page labeled “Item 14” and provide the same information for each additional item.</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
        <p:nvSpPr>
          <p:cNvPr id="6" name="Left Arrow 5"/>
          <p:cNvSpPr/>
          <p:nvPr/>
        </p:nvSpPr>
        <p:spPr>
          <a:xfrm rot="19180041">
            <a:off x="2453914" y="4294058"/>
            <a:ext cx="50237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606155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Here you list who you make your monthly payment to.</a:t>
            </a:r>
            <a:endParaRPr lang="en-US" dirty="0"/>
          </a:p>
        </p:txBody>
      </p:sp>
      <p:sp>
        <p:nvSpPr>
          <p:cNvPr id="6" name="Left Arrow 5"/>
          <p:cNvSpPr/>
          <p:nvPr/>
        </p:nvSpPr>
        <p:spPr>
          <a:xfrm rot="19180041">
            <a:off x="1309670" y="4543761"/>
            <a:ext cx="50237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026668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Here you list what the payment is for (e.g., auto loan, personal loan, credit card)</a:t>
            </a:r>
          </a:p>
        </p:txBody>
      </p:sp>
      <p:sp>
        <p:nvSpPr>
          <p:cNvPr id="6" name="Left Arrow 5"/>
          <p:cNvSpPr/>
          <p:nvPr/>
        </p:nvSpPr>
        <p:spPr>
          <a:xfrm rot="19180041">
            <a:off x="2174079" y="4523834"/>
            <a:ext cx="563944"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438085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Here you list the amount you pay each month.</a:t>
            </a:r>
            <a:endParaRPr lang="en-US" dirty="0"/>
          </a:p>
        </p:txBody>
      </p:sp>
      <p:sp>
        <p:nvSpPr>
          <p:cNvPr id="6" name="Left Arrow 5"/>
          <p:cNvSpPr/>
          <p:nvPr/>
        </p:nvSpPr>
        <p:spPr>
          <a:xfrm rot="19180041">
            <a:off x="3211889" y="4536185"/>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74320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Here you list the remaining balance you owe.</a:t>
            </a:r>
            <a:endParaRPr lang="en-US" dirty="0"/>
          </a:p>
        </p:txBody>
      </p:sp>
      <p:sp>
        <p:nvSpPr>
          <p:cNvPr id="6" name="Left Arrow 5"/>
          <p:cNvSpPr/>
          <p:nvPr/>
        </p:nvSpPr>
        <p:spPr>
          <a:xfrm rot="19180041">
            <a:off x="3880802" y="4490205"/>
            <a:ext cx="66786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94344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452712"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a:t>
            </a:r>
            <a:endParaRPr lang="en-US" dirty="0"/>
          </a:p>
        </p:txBody>
      </p:sp>
      <p:sp>
        <p:nvSpPr>
          <p:cNvPr id="3" name="Text Placeholder 2"/>
          <p:cNvSpPr>
            <a:spLocks noGrp="1"/>
          </p:cNvSpPr>
          <p:nvPr>
            <p:ph type="body" idx="2"/>
          </p:nvPr>
        </p:nvSpPr>
        <p:spPr>
          <a:xfrm>
            <a:off x="5562600" y="1676400"/>
            <a:ext cx="3383280" cy="4617720"/>
          </a:xfrm>
        </p:spPr>
        <p:txBody>
          <a:bodyPr>
            <a:normAutofit lnSpcReduction="10000"/>
          </a:bodyPr>
          <a:lstStyle/>
          <a:p>
            <a:r>
              <a:rPr lang="en-US" b="1" dirty="0" smtClean="0"/>
              <a:t>Item 3.  </a:t>
            </a:r>
            <a:r>
              <a:rPr lang="en-US" dirty="0" smtClean="0"/>
              <a:t>Here you provide:</a:t>
            </a:r>
          </a:p>
          <a:p>
            <a:endParaRPr lang="en-US" dirty="0"/>
          </a:p>
          <a:p>
            <a:pPr marL="294894" indent="-285750">
              <a:buFont typeface="Arial" pitchFamily="34" charset="0"/>
              <a:buChar char="•"/>
            </a:pPr>
            <a:r>
              <a:rPr lang="en-US" b="1" dirty="0" smtClean="0"/>
              <a:t>3.a.  </a:t>
            </a:r>
            <a:r>
              <a:rPr lang="en-US" dirty="0" smtClean="0"/>
              <a:t>The last year for which you filed your income taxes (e.g., if you filed in 2012, it was for the year 2011).</a:t>
            </a:r>
          </a:p>
          <a:p>
            <a:pPr marL="294894" indent="-285750">
              <a:buFont typeface="Arial" pitchFamily="34" charset="0"/>
              <a:buChar char="•"/>
            </a:pPr>
            <a:endParaRPr lang="en-US" dirty="0"/>
          </a:p>
          <a:p>
            <a:pPr marL="294894" indent="-285750">
              <a:buFont typeface="Arial" pitchFamily="34" charset="0"/>
              <a:buChar char="•"/>
            </a:pPr>
            <a:r>
              <a:rPr lang="en-US" b="1" dirty="0" smtClean="0"/>
              <a:t>3.b.  </a:t>
            </a:r>
            <a:r>
              <a:rPr lang="en-US" dirty="0" smtClean="0"/>
              <a:t>Your tax filing status for the current year.</a:t>
            </a:r>
          </a:p>
          <a:p>
            <a:pPr marL="294894" indent="-285750">
              <a:buFont typeface="Arial" pitchFamily="34" charset="0"/>
              <a:buChar char="•"/>
            </a:pPr>
            <a:endParaRPr lang="en-US" dirty="0"/>
          </a:p>
          <a:p>
            <a:pPr marL="294894" indent="-285750">
              <a:buFont typeface="Arial" pitchFamily="34" charset="0"/>
              <a:buChar char="•"/>
            </a:pPr>
            <a:r>
              <a:rPr lang="en-US" b="1" dirty="0" smtClean="0"/>
              <a:t>3.c.  </a:t>
            </a:r>
            <a:r>
              <a:rPr lang="en-US" dirty="0" smtClean="0"/>
              <a:t>If you live in California, check the box for “California.”  If not, check “other” and enter the state where you will file taxes for this year.</a:t>
            </a:r>
            <a:endParaRPr lang="en-US" b="1" dirty="0" smtClean="0"/>
          </a:p>
          <a:p>
            <a:endParaRPr lang="en-US" dirty="0" smtClean="0"/>
          </a:p>
          <a:p>
            <a:pPr marL="294894" indent="-285750">
              <a:buFont typeface="Arial" pitchFamily="34" charset="0"/>
              <a:buChar char="•"/>
            </a:pPr>
            <a:r>
              <a:rPr lang="en-US" b="1" dirty="0" smtClean="0"/>
              <a:t>3.d.  </a:t>
            </a:r>
            <a:r>
              <a:rPr lang="en-US" dirty="0" smtClean="0"/>
              <a:t>If you are single, your exemptions will be one.  If you are married or head of household, your exemptions will be yourself and your spouse and the children living with you.</a:t>
            </a:r>
            <a:endParaRPr lang="en-US" dirty="0"/>
          </a:p>
        </p:txBody>
      </p:sp>
      <p:sp>
        <p:nvSpPr>
          <p:cNvPr id="7" name="Left Arrow 6"/>
          <p:cNvSpPr/>
          <p:nvPr/>
        </p:nvSpPr>
        <p:spPr>
          <a:xfrm rot="20467282">
            <a:off x="3353441" y="4472857"/>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164958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Here you list the date you made your last payment.  You can only include items for which you are current in payments in the total of monthly payments.</a:t>
            </a:r>
            <a:endParaRPr lang="en-US" dirty="0"/>
          </a:p>
        </p:txBody>
      </p:sp>
      <p:sp>
        <p:nvSpPr>
          <p:cNvPr id="6" name="Left Arrow 5"/>
          <p:cNvSpPr/>
          <p:nvPr/>
        </p:nvSpPr>
        <p:spPr>
          <a:xfrm rot="19180041">
            <a:off x="5358168" y="4570709"/>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12794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Again, the total of the “Amount” column in item 14 goes here.</a:t>
            </a:r>
            <a:endParaRPr lang="en-US" dirty="0"/>
          </a:p>
          <a:p>
            <a:endParaRPr lang="en-US" dirty="0" smtClean="0"/>
          </a:p>
          <a:p>
            <a:endParaRPr lang="en-US" dirty="0"/>
          </a:p>
          <a:p>
            <a:endParaRPr lang="en-US" dirty="0" smtClean="0"/>
          </a:p>
          <a:p>
            <a:endParaRPr lang="en-US" dirty="0"/>
          </a:p>
          <a:p>
            <a:endParaRPr lang="en-US" dirty="0" smtClean="0"/>
          </a:p>
        </p:txBody>
      </p:sp>
      <p:sp>
        <p:nvSpPr>
          <p:cNvPr id="6" name="Left Arrow 5"/>
          <p:cNvSpPr/>
          <p:nvPr/>
        </p:nvSpPr>
        <p:spPr>
          <a:xfrm rot="19180041">
            <a:off x="5200650" y="3385057"/>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816436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en-US" b="1" dirty="0" smtClean="0"/>
              <a:t>Item 13.q.  </a:t>
            </a:r>
            <a:r>
              <a:rPr lang="en-US" dirty="0" smtClean="0"/>
              <a:t>Enter any other expenses not yet included here.</a:t>
            </a:r>
            <a:endParaRPr lang="en-US" dirty="0"/>
          </a:p>
          <a:p>
            <a:endParaRPr lang="en-US" dirty="0" smtClean="0"/>
          </a:p>
          <a:p>
            <a:endParaRPr lang="en-US" dirty="0"/>
          </a:p>
          <a:p>
            <a:endParaRPr lang="en-US" dirty="0" smtClean="0"/>
          </a:p>
          <a:p>
            <a:endParaRPr lang="en-US" dirty="0"/>
          </a:p>
          <a:p>
            <a:endParaRPr lang="en-US" dirty="0" smtClean="0"/>
          </a:p>
        </p:txBody>
      </p:sp>
      <p:sp>
        <p:nvSpPr>
          <p:cNvPr id="6" name="Left Arrow 5"/>
          <p:cNvSpPr/>
          <p:nvPr/>
        </p:nvSpPr>
        <p:spPr>
          <a:xfrm rot="19180041">
            <a:off x="5200649" y="3552684"/>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900917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13.r.  </a:t>
            </a:r>
            <a:r>
              <a:rPr lang="en-US" dirty="0" smtClean="0"/>
              <a:t>Enter the total of items 1-q  here.</a:t>
            </a:r>
          </a:p>
        </p:txBody>
      </p:sp>
      <p:sp>
        <p:nvSpPr>
          <p:cNvPr id="6" name="Left Arrow 5"/>
          <p:cNvSpPr/>
          <p:nvPr/>
        </p:nvSpPr>
        <p:spPr>
          <a:xfrm rot="19180041">
            <a:off x="5200650" y="3766057"/>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364836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en-US" b="1" dirty="0" smtClean="0"/>
              <a:t>Item 13.s.  </a:t>
            </a:r>
            <a:r>
              <a:rPr lang="en-US" dirty="0" smtClean="0"/>
              <a:t>If someone else is paying part of your expenses, enter the amount they pay here.</a:t>
            </a:r>
            <a:endParaRPr lang="en-US" dirty="0"/>
          </a:p>
        </p:txBody>
      </p:sp>
      <p:sp>
        <p:nvSpPr>
          <p:cNvPr id="6" name="Left Arrow 5"/>
          <p:cNvSpPr/>
          <p:nvPr/>
        </p:nvSpPr>
        <p:spPr>
          <a:xfrm rot="19180041">
            <a:off x="5281968" y="4147058"/>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749695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410200" cy="673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3)</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b="1" dirty="0" smtClean="0"/>
              <a:t>Item 15.  </a:t>
            </a:r>
            <a:r>
              <a:rPr lang="en-US" dirty="0" smtClean="0"/>
              <a:t>Unless you have an attorney, this section should be left blank, and you should not sign it (your attorney would).</a:t>
            </a:r>
            <a:endParaRPr lang="en-US" dirty="0"/>
          </a:p>
        </p:txBody>
      </p:sp>
      <p:sp>
        <p:nvSpPr>
          <p:cNvPr id="6" name="Left Arrow 5"/>
          <p:cNvSpPr/>
          <p:nvPr/>
        </p:nvSpPr>
        <p:spPr>
          <a:xfrm rot="19180041">
            <a:off x="4814532" y="5747257"/>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526106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1498358" y="7012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16.a.  </a:t>
            </a:r>
            <a:r>
              <a:rPr lang="en-US" dirty="0" smtClean="0"/>
              <a:t>Enter the number of children under the age of 18 with the other parent in the case here.</a:t>
            </a:r>
          </a:p>
          <a:p>
            <a:endParaRPr lang="en-US" dirty="0" smtClean="0"/>
          </a:p>
          <a:p>
            <a:r>
              <a:rPr lang="en-US" dirty="0" smtClean="0"/>
              <a:t>If the child is 18 but has not graduated from high school, include the child and make a note in the space provided for description.</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4903258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1803157" y="853681"/>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16.b.  </a:t>
            </a:r>
            <a:r>
              <a:rPr lang="en-US" dirty="0" smtClean="0"/>
              <a:t>Enter the percentage of time the child(</a:t>
            </a:r>
            <a:r>
              <a:rPr lang="en-US" dirty="0" err="1" smtClean="0"/>
              <a:t>ren</a:t>
            </a:r>
            <a:r>
              <a:rPr lang="en-US" dirty="0" smtClean="0"/>
              <a:t>) spend with you and the percentage of time the child(</a:t>
            </a:r>
            <a:r>
              <a:rPr lang="en-US" dirty="0" err="1" smtClean="0"/>
              <a:t>ren</a:t>
            </a:r>
            <a:r>
              <a:rPr lang="en-US" dirty="0" smtClean="0"/>
              <a:t>) spend with the other parent.</a:t>
            </a:r>
          </a:p>
          <a:p>
            <a:endParaRPr lang="en-US" dirty="0"/>
          </a:p>
          <a:p>
            <a:r>
              <a:rPr lang="en-US" dirty="0" smtClean="0"/>
              <a:t>If you have a weekly visitation schedule,  you can determine the percentage by adding the hours of visitation and then dividing the total by 168 (there are 168 hours in a week).</a:t>
            </a:r>
          </a:p>
          <a:p>
            <a:endParaRPr lang="en-US" dirty="0"/>
          </a:p>
          <a:p>
            <a:r>
              <a:rPr lang="en-US" dirty="0" smtClean="0"/>
              <a:t>For an alternate weekend schedule, you would divide the hours for the alternate weekend schedule by 336 (the number of hours in two weeks).</a:t>
            </a:r>
          </a:p>
          <a:p>
            <a:endParaRPr lang="en-US" dirty="0"/>
          </a:p>
          <a:p>
            <a:r>
              <a:rPr lang="en-US" dirty="0" smtClean="0"/>
              <a:t>Note:  Enter the </a:t>
            </a:r>
            <a:r>
              <a:rPr lang="en-US" b="1" dirty="0" smtClean="0"/>
              <a:t>actual</a:t>
            </a:r>
            <a:r>
              <a:rPr lang="en-US" dirty="0" smtClean="0"/>
              <a:t> current timeshare percentage if it differs from the visitation specified in a court order (e.g., if the non-custodial parent is not exercising his or her visitation rights).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0615809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dirty="0" smtClean="0"/>
              <a:t>If you are unable to determine the percentage of the timeshare between the parents, describe the current visitation schedule here.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7" name="Left Arrow 6"/>
          <p:cNvSpPr/>
          <p:nvPr/>
        </p:nvSpPr>
        <p:spPr>
          <a:xfrm rot="19180041">
            <a:off x="3195168" y="1465766"/>
            <a:ext cx="50237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76542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1611689" y="1781000"/>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17.a.  </a:t>
            </a:r>
            <a:r>
              <a:rPr lang="en-US" dirty="0"/>
              <a:t>C</a:t>
            </a:r>
            <a:r>
              <a:rPr lang="en-US" dirty="0" smtClean="0"/>
              <a:t>heck the box for whether you do or do not have health insurance available to you for the children through your job.</a:t>
            </a:r>
          </a:p>
          <a:p>
            <a:endParaRPr lang="en-US" dirty="0"/>
          </a:p>
          <a:p>
            <a:r>
              <a:rPr lang="en-US" b="1" dirty="0" smtClean="0"/>
              <a:t>Item 17.b.  </a:t>
            </a:r>
            <a:r>
              <a:rPr lang="en-US" dirty="0" smtClean="0"/>
              <a:t>If you checked the “I do” box, enter the name of the insurance company.</a:t>
            </a:r>
          </a:p>
          <a:p>
            <a:endParaRPr lang="en-US" dirty="0"/>
          </a:p>
          <a:p>
            <a:r>
              <a:rPr lang="en-US" b="1" dirty="0" smtClean="0"/>
              <a:t>Item 17.c.</a:t>
            </a:r>
            <a:r>
              <a:rPr lang="en-US" dirty="0" smtClean="0"/>
              <a:t> Enter the address of the insurance company.</a:t>
            </a:r>
          </a:p>
          <a:p>
            <a:endParaRPr lang="en-US" dirty="0"/>
          </a:p>
          <a:p>
            <a:r>
              <a:rPr lang="en-US" b="1" dirty="0" smtClean="0"/>
              <a:t>Item 17.d.</a:t>
            </a:r>
            <a:r>
              <a:rPr lang="en-US" dirty="0" smtClean="0"/>
              <a:t>  Enter the cost for the children’s health insurance.  Do not include the cost to cover yourself and/or your spouse.  Sometimes the employer will cover the employee, but the employee will be required to pay the additional cost of insuring the employee’s children.</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30635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a:t>
            </a:r>
            <a:endParaRPr lang="en-US" dirty="0"/>
          </a:p>
        </p:txBody>
      </p:sp>
      <p:sp>
        <p:nvSpPr>
          <p:cNvPr id="3" name="Text Placeholder 2"/>
          <p:cNvSpPr>
            <a:spLocks noGrp="1"/>
          </p:cNvSpPr>
          <p:nvPr>
            <p:ph type="body" idx="2"/>
          </p:nvPr>
        </p:nvSpPr>
        <p:spPr>
          <a:xfrm>
            <a:off x="5562600" y="1676400"/>
            <a:ext cx="3383280" cy="4617720"/>
          </a:xfrm>
        </p:spPr>
        <p:txBody>
          <a:bodyPr/>
          <a:lstStyle/>
          <a:p>
            <a:r>
              <a:rPr lang="en-US" b="1" dirty="0" smtClean="0"/>
              <a:t>Item 4.  </a:t>
            </a:r>
            <a:r>
              <a:rPr lang="en-US" dirty="0" smtClean="0"/>
              <a:t>Here you provide:</a:t>
            </a:r>
          </a:p>
          <a:p>
            <a:endParaRPr lang="en-US" dirty="0"/>
          </a:p>
          <a:p>
            <a:pPr marL="294894" indent="-285750">
              <a:buFont typeface="Arial" pitchFamily="34" charset="0"/>
              <a:buChar char="•"/>
            </a:pPr>
            <a:r>
              <a:rPr lang="en-US" dirty="0" smtClean="0"/>
              <a:t>The other party’s income.</a:t>
            </a:r>
          </a:p>
          <a:p>
            <a:pPr marL="294894" indent="-285750">
              <a:buFont typeface="Arial" pitchFamily="34" charset="0"/>
              <a:buChar char="•"/>
            </a:pPr>
            <a:endParaRPr lang="en-US" dirty="0"/>
          </a:p>
          <a:p>
            <a:r>
              <a:rPr lang="en-US" dirty="0" smtClean="0"/>
              <a:t>Unless you know the other party’s income, enter “unknown.”  if you put an amount in this item, you then have to state how you know that amount.</a:t>
            </a:r>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452712"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20467282">
            <a:off x="5500838" y="515865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0383505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338154" y="2983056"/>
            <a:ext cx="46769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a:p>
          <a:p>
            <a:pPr marL="294894" indent="-285750">
              <a:buFont typeface="Arial" pitchFamily="34" charset="0"/>
              <a:buChar char="•"/>
            </a:pPr>
            <a:r>
              <a:rPr lang="en-US" b="1" dirty="0" smtClean="0"/>
              <a:t>Item 18.a.  </a:t>
            </a:r>
            <a:r>
              <a:rPr lang="en-US" dirty="0" smtClean="0"/>
              <a:t>Enter the amount you pay for child care so you can work or get job training OR, if you are providing proposed expenses, the amount you will be required to pay.</a:t>
            </a:r>
          </a:p>
          <a:p>
            <a:pPr marL="294894" indent="-285750">
              <a:buFont typeface="Arial" pitchFamily="34" charset="0"/>
              <a:buChar char="•"/>
            </a:pPr>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0898754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314479" y="3151924"/>
            <a:ext cx="46769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b="1" dirty="0" smtClean="0"/>
          </a:p>
          <a:p>
            <a:endParaRPr lang="en-US" b="1" dirty="0"/>
          </a:p>
          <a:p>
            <a:endParaRPr lang="en-US" b="1" dirty="0" smtClean="0"/>
          </a:p>
          <a:p>
            <a:endParaRPr lang="en-US" b="1" dirty="0"/>
          </a:p>
          <a:p>
            <a:endParaRPr lang="en-US" b="1" dirty="0" smtClean="0"/>
          </a:p>
          <a:p>
            <a:r>
              <a:rPr lang="en-US" b="1" dirty="0" smtClean="0"/>
              <a:t>Item 18.b. </a:t>
            </a:r>
            <a:r>
              <a:rPr lang="en-US" dirty="0" smtClean="0"/>
              <a:t>  Enter the amount you pay for the child(</a:t>
            </a:r>
            <a:r>
              <a:rPr lang="en-US" dirty="0" err="1" smtClean="0"/>
              <a:t>ren</a:t>
            </a:r>
            <a:r>
              <a:rPr lang="en-US" dirty="0" smtClean="0"/>
              <a:t>)’s health care costs not covered by insurance (e.g., orthodontist’s cost for braces).</a:t>
            </a:r>
            <a:r>
              <a:rPr lang="en-US" b="1" dirty="0" smtClean="0"/>
              <a:t>   </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70299890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372925" y="3248381"/>
            <a:ext cx="46769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endParaRPr lang="en-US" dirty="0"/>
          </a:p>
          <a:p>
            <a:r>
              <a:rPr lang="en-US" b="1" dirty="0" smtClean="0"/>
              <a:t>Item 18.c.  </a:t>
            </a:r>
            <a:r>
              <a:rPr lang="en-US" dirty="0" smtClean="0"/>
              <a:t>Enter your costs for travel expenses for visitation; would not include mileage for short drives, but would include expenses for long-distance visitation.</a:t>
            </a:r>
          </a:p>
          <a:p>
            <a:endParaRPr lang="en-US" dirty="0"/>
          </a:p>
          <a:p>
            <a:r>
              <a:rPr lang="en-US" dirty="0" smtClean="0"/>
              <a:t>For example, if you pay for two round-trip tickets each year for your child to visit you (or the other parent), and the total cost of the tickets is $1,200, you would enter $100 here (the total divided by 12 to provide the average monthly cost).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39186819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437992" y="3390406"/>
            <a:ext cx="46769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r>
              <a:rPr lang="en-US" b="1" dirty="0" smtClean="0"/>
              <a:t>Item 18.  </a:t>
            </a:r>
            <a:r>
              <a:rPr lang="en-US" dirty="0" smtClean="0"/>
              <a:t>Enter the average monthly amount for the child(</a:t>
            </a:r>
            <a:r>
              <a:rPr lang="en-US" dirty="0" err="1" smtClean="0"/>
              <a:t>ren</a:t>
            </a:r>
            <a:r>
              <a:rPr lang="en-US" dirty="0" smtClean="0"/>
              <a:t>)’s educational or other special needs costs here.</a:t>
            </a:r>
          </a:p>
          <a:p>
            <a:endParaRPr lang="en-US" dirty="0" smtClean="0"/>
          </a:p>
          <a:p>
            <a:r>
              <a:rPr lang="en-US" dirty="0"/>
              <a:t>This may include tuition, books, adaptive devices, etc.</a:t>
            </a:r>
          </a:p>
          <a:p>
            <a:endParaRPr lang="en-US" dirty="0"/>
          </a:p>
          <a:p>
            <a:r>
              <a:rPr lang="en-US" dirty="0" smtClean="0"/>
              <a:t>Describe the expenses in the space provided.  If you need additional space, attach a page labeled “Item 18.”</a:t>
            </a:r>
          </a:p>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4929300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3784358" y="364095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19.  </a:t>
            </a:r>
            <a:r>
              <a:rPr lang="en-US" dirty="0" smtClean="0"/>
              <a:t>This section is for special hardships you want the court to consider.</a:t>
            </a:r>
            <a:endParaRPr lang="en-US" b="1" dirty="0" smtClean="0"/>
          </a:p>
          <a:p>
            <a:endParaRPr lang="en-US" dirty="0" smtClean="0"/>
          </a:p>
          <a:p>
            <a:endParaRPr lang="en-US" dirty="0"/>
          </a:p>
          <a:p>
            <a:r>
              <a:rPr lang="en-US" b="1" dirty="0" smtClean="0"/>
              <a:t>Item 19.a.</a:t>
            </a:r>
            <a:r>
              <a:rPr lang="en-US" dirty="0" smtClean="0"/>
              <a:t>  Enter any extraordinary expenses not included in 18.b. here.</a:t>
            </a:r>
          </a:p>
          <a:p>
            <a:endParaRPr lang="en-US" b="1" dirty="0"/>
          </a:p>
          <a:p>
            <a:r>
              <a:rPr lang="en-US" dirty="0" smtClean="0"/>
              <a:t>For example, if there was a necessary emergency room visit that resulted in hospitalization of the child, you may have a bill of thousands of dollars.  Enter the amount you are paying each month in the first (Amount per month) column, then enter the number of months it will take you to pay off the bill in the second (For how many months?) column.</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0896177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317758" y="408075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19.  </a:t>
            </a:r>
            <a:r>
              <a:rPr lang="en-US" dirty="0" smtClean="0"/>
              <a:t>This section is for special hardships you want the court to consider.</a:t>
            </a:r>
            <a:endParaRPr lang="en-US" b="1"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19.b.  </a:t>
            </a:r>
            <a:r>
              <a:rPr lang="en-US" dirty="0" smtClean="0"/>
              <a:t>Enter the amount per month you are paying on major losses not covered by insurance, and the number of months it will take you to pay off the loss.</a:t>
            </a:r>
            <a:endParaRPr lang="en-US" b="1"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19011915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317757" y="435771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19.  </a:t>
            </a:r>
            <a:r>
              <a:rPr lang="en-US" dirty="0" smtClean="0"/>
              <a:t>This section is for special hardships you want the court to consider.</a:t>
            </a:r>
            <a:endParaRPr lang="en-US" b="1" dirty="0" smtClean="0"/>
          </a:p>
          <a:p>
            <a:endParaRPr lang="en-US" dirty="0" smtClean="0"/>
          </a:p>
          <a:p>
            <a:r>
              <a:rPr lang="en-US" b="1" dirty="0" smtClean="0"/>
              <a:t>Item 19.c.(1)</a:t>
            </a:r>
            <a:r>
              <a:rPr lang="en-US" dirty="0" smtClean="0"/>
              <a:t>  Enter the monthly amount you spend for support of biological children (not stepchildren) who are living with you, and the number of months they will be living with you (if it is a permanent living situation, you can enter “ongoing” in the second column.</a:t>
            </a:r>
          </a:p>
          <a:p>
            <a:endParaRPr lang="en-US" b="1" dirty="0"/>
          </a:p>
          <a:p>
            <a:endParaRPr lang="en-US" b="1" dirty="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8283176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3756983" y="4816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19.  </a:t>
            </a:r>
            <a:r>
              <a:rPr lang="en-US" dirty="0" smtClean="0"/>
              <a:t>This section is for special hardships you want the court to consider.</a:t>
            </a:r>
            <a:endParaRPr lang="en-US" b="1"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19.c.(2)  </a:t>
            </a:r>
            <a:r>
              <a:rPr lang="en-US" dirty="0" smtClean="0"/>
              <a:t>Enter the names and ages of minor biological children (not included in this case) living with you here.</a:t>
            </a:r>
            <a:endParaRPr lang="en-US" b="1"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15315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317758" y="52732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b="1" dirty="0" smtClean="0"/>
              <a:t>Item 19.  </a:t>
            </a:r>
            <a:r>
              <a:rPr lang="en-US" dirty="0" smtClean="0"/>
              <a:t>This section is for special hardships you want the court to consider.</a:t>
            </a:r>
            <a:endParaRPr lang="en-US" b="1"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Item 19.c.(3)  </a:t>
            </a:r>
            <a:r>
              <a:rPr lang="en-US" dirty="0" smtClean="0"/>
              <a:t>If you receive child support for the child(</a:t>
            </a:r>
            <a:r>
              <a:rPr lang="en-US" dirty="0" err="1" smtClean="0"/>
              <a:t>ren</a:t>
            </a:r>
            <a:r>
              <a:rPr lang="en-US" dirty="0" smtClean="0"/>
              <a:t>), enter the amount you receive here.</a:t>
            </a:r>
            <a:endParaRPr lang="en-US" b="1"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66327852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4841657" y="56542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Describe why the expenses in this section create a financial hardship for you here.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811748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a:t>
            </a:r>
            <a:endParaRPr lang="en-US" dirty="0"/>
          </a:p>
        </p:txBody>
      </p:sp>
      <p:sp>
        <p:nvSpPr>
          <p:cNvPr id="3" name="Text Placeholder 2"/>
          <p:cNvSpPr>
            <a:spLocks noGrp="1"/>
          </p:cNvSpPr>
          <p:nvPr>
            <p:ph type="body" idx="2"/>
          </p:nvPr>
        </p:nvSpPr>
        <p:spPr>
          <a:xfrm>
            <a:off x="5562600" y="1676400"/>
            <a:ext cx="3383280" cy="4617720"/>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Enter the date and your name, then sign this page after it is printed.</a:t>
            </a:r>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452712"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eft Arrow 6"/>
          <p:cNvSpPr/>
          <p:nvPr/>
        </p:nvSpPr>
        <p:spPr>
          <a:xfrm rot="20467282">
            <a:off x="5348438" y="6225457"/>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510883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
            <a:ext cx="5486400" cy="670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62600" y="609600"/>
            <a:ext cx="3383280" cy="877824"/>
          </a:xfrm>
        </p:spPr>
        <p:txBody>
          <a:bodyPr/>
          <a:lstStyle/>
          <a:p>
            <a:pPr algn="ctr"/>
            <a:r>
              <a:rPr lang="en-US" dirty="0" smtClean="0"/>
              <a:t>Income and Expense Declaration (page 4)</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180041">
            <a:off x="3860559" y="6187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txBox="1">
            <a:spLocks/>
          </p:cNvSpPr>
          <p:nvPr/>
        </p:nvSpPr>
        <p:spPr>
          <a:xfrm>
            <a:off x="5715000" y="1608304"/>
            <a:ext cx="3383280" cy="5173495"/>
          </a:xfrm>
          <a:prstGeom prst="rect">
            <a:avLst/>
          </a:prstGeom>
        </p:spPr>
        <p:txBody>
          <a:bodyPr vert="horz">
            <a:normAutofit lnSpcReduction="10000"/>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r>
              <a:rPr lang="en-US" b="1" dirty="0" smtClean="0"/>
              <a:t>Item 20.  E</a:t>
            </a:r>
            <a:r>
              <a:rPr lang="en-US" dirty="0" smtClean="0"/>
              <a:t>nter any other information you think the judge should know about your child support here.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455232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762000"/>
            <a:ext cx="3383280" cy="877824"/>
          </a:xfrm>
        </p:spPr>
        <p:txBody>
          <a:bodyPr/>
          <a:lstStyle/>
          <a:p>
            <a:pPr algn="ctr"/>
            <a:r>
              <a:rPr lang="en-US" dirty="0" smtClean="0"/>
              <a:t>Income and Expense Declaration (page 2)</a:t>
            </a:r>
            <a:endParaRPr lang="en-US" dirty="0"/>
          </a:p>
        </p:txBody>
      </p:sp>
      <p:sp>
        <p:nvSpPr>
          <p:cNvPr id="3" name="Text Placeholder 2"/>
          <p:cNvSpPr>
            <a:spLocks noGrp="1"/>
          </p:cNvSpPr>
          <p:nvPr>
            <p:ph type="body" idx="2"/>
          </p:nvPr>
        </p:nvSpPr>
        <p:spPr>
          <a:xfrm>
            <a:off x="5562600" y="1676400"/>
            <a:ext cx="3383280" cy="4617720"/>
          </a:xfrm>
        </p:spPr>
        <p:txBody>
          <a:bodyPr>
            <a:normAutofit/>
          </a:bodyPr>
          <a:lstStyle/>
          <a:p>
            <a:r>
              <a:rPr lang="en-US" b="1" dirty="0" smtClean="0"/>
              <a:t>Item 5.  </a:t>
            </a:r>
            <a:r>
              <a:rPr lang="en-US" dirty="0" smtClean="0"/>
              <a:t>This column labeled “Last Month: is for your income received during the preceding month (e.g., if it’s June 14, you would put in May’s information)  The column labeled “Average Monthly” is for your average income per month over the last 12 months.  </a:t>
            </a:r>
          </a:p>
          <a:p>
            <a:endParaRPr lang="en-US" dirty="0"/>
          </a:p>
          <a:p>
            <a:r>
              <a:rPr lang="en-US" dirty="0" smtClean="0"/>
              <a:t>If your income for any of the line items has remained the same, the numbers in both columns would be the same.</a:t>
            </a:r>
          </a:p>
          <a:p>
            <a:endParaRPr lang="en-US" dirty="0"/>
          </a:p>
          <a:p>
            <a:r>
              <a:rPr lang="en-US" dirty="0" smtClean="0"/>
              <a:t>If you did not have this income for all 12 months, divide the total income you received for the last 12 months by 12 to determine the average monthly income.</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181600" cy="6504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54001" y="7774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59019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E3398AD7DBBE47BF90C8A8E8454347" ma:contentTypeVersion="0" ma:contentTypeDescription="Create a new document." ma:contentTypeScope="" ma:versionID="496fdde71d355b5709511b3f4838510e">
  <xsd:schema xmlns:xsd="http://www.w3.org/2001/XMLSchema" xmlns:xs="http://www.w3.org/2001/XMLSchema" xmlns:p="http://schemas.microsoft.com/office/2006/metadata/properties" targetNamespace="http://schemas.microsoft.com/office/2006/metadata/properties" ma:root="true" ma:fieldsID="c486719921af08a00f8ec0954cf6fb1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9CF32B-4970-4846-B146-F41F7EE396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FDD199B-3E51-4A4E-89DB-9F96B3DF382A}">
  <ds:schemaRefs>
    <ds:schemaRef ds:uri="http://schemas.microsoft.com/sharepoint/v3/contenttype/forms"/>
  </ds:schemaRefs>
</ds:datastoreItem>
</file>

<file path=customXml/itemProps3.xml><?xml version="1.0" encoding="utf-8"?>
<ds:datastoreItem xmlns:ds="http://schemas.openxmlformats.org/officeDocument/2006/customXml" ds:itemID="{F51A71DA-FEF3-47EE-938D-4C1F33E5DD54}">
  <ds:schemaRefs>
    <ds:schemaRef ds:uri="http://purl.org/dc/elements/1.1/"/>
    <ds:schemaRef ds:uri="http://schemas.microsoft.com/office/2006/documentManagement/types"/>
    <ds:schemaRef ds:uri="http://purl.org/dc/dcmitype/"/>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Urban</Template>
  <TotalTime>1042</TotalTime>
  <Words>3830</Words>
  <Application>Microsoft Office PowerPoint</Application>
  <PresentationFormat>On-screen Show (4:3)</PresentationFormat>
  <Paragraphs>1086</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Urban</vt:lpstr>
      <vt:lpstr>How to Prepare an Income and Expense Declaration</vt:lpstr>
      <vt:lpstr>PowerPoint Presentation</vt:lpstr>
      <vt:lpstr>Income and Expense Declaration</vt:lpstr>
      <vt:lpstr>Income and Expense Declaration</vt:lpstr>
      <vt:lpstr>Income and Expense Declaration</vt:lpstr>
      <vt:lpstr>Income and Expense Declaration</vt:lpstr>
      <vt:lpstr>Income and Expense Declaration</vt:lpstr>
      <vt:lpstr>Income and Expense Declaration</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2)</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3)</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lpstr>Income and Expense Declaration (page 4)</vt:lpstr>
    </vt:vector>
  </TitlesOfParts>
  <Company>Superior Court of CA, County of Orange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an Income and Expense Declaration</dc:title>
  <dc:creator>aglover</dc:creator>
  <cp:lastModifiedBy>lland</cp:lastModifiedBy>
  <cp:revision>96</cp:revision>
  <dcterms:created xsi:type="dcterms:W3CDTF">2012-05-14T15:36:29Z</dcterms:created>
  <dcterms:modified xsi:type="dcterms:W3CDTF">2012-12-21T00:14:41Z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0x010100B5E3398AD7DBBE47BF90C8A8E8454347</vt:lpwstr>
  </property>
</Properties>
</file>